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2" r:id="rId1"/>
  </p:sldMasterIdLst>
  <p:notesMasterIdLst>
    <p:notesMasterId r:id="rId48"/>
  </p:notesMasterIdLst>
  <p:handoutMasterIdLst>
    <p:handoutMasterId r:id="rId49"/>
  </p:handoutMasterIdLst>
  <p:sldIdLst>
    <p:sldId id="389" r:id="rId2"/>
    <p:sldId id="414" r:id="rId3"/>
    <p:sldId id="413" r:id="rId4"/>
    <p:sldId id="393" r:id="rId5"/>
    <p:sldId id="415" r:id="rId6"/>
    <p:sldId id="416" r:id="rId7"/>
    <p:sldId id="395" r:id="rId8"/>
    <p:sldId id="396" r:id="rId9"/>
    <p:sldId id="417" r:id="rId10"/>
    <p:sldId id="397" r:id="rId11"/>
    <p:sldId id="398" r:id="rId12"/>
    <p:sldId id="399" r:id="rId13"/>
    <p:sldId id="400" r:id="rId14"/>
    <p:sldId id="401" r:id="rId15"/>
    <p:sldId id="402" r:id="rId16"/>
    <p:sldId id="403" r:id="rId17"/>
    <p:sldId id="404" r:id="rId18"/>
    <p:sldId id="410" r:id="rId19"/>
    <p:sldId id="405" r:id="rId20"/>
    <p:sldId id="380" r:id="rId21"/>
    <p:sldId id="381" r:id="rId22"/>
    <p:sldId id="382" r:id="rId23"/>
    <p:sldId id="383" r:id="rId24"/>
    <p:sldId id="384" r:id="rId25"/>
    <p:sldId id="385" r:id="rId26"/>
    <p:sldId id="386" r:id="rId27"/>
    <p:sldId id="387" r:id="rId28"/>
    <p:sldId id="388" r:id="rId29"/>
    <p:sldId id="274" r:id="rId30"/>
    <p:sldId id="418" r:id="rId31"/>
    <p:sldId id="419" r:id="rId32"/>
    <p:sldId id="421" r:id="rId33"/>
    <p:sldId id="422" r:id="rId34"/>
    <p:sldId id="423" r:id="rId35"/>
    <p:sldId id="424" r:id="rId36"/>
    <p:sldId id="425" r:id="rId37"/>
    <p:sldId id="426" r:id="rId38"/>
    <p:sldId id="427" r:id="rId39"/>
    <p:sldId id="428" r:id="rId40"/>
    <p:sldId id="429" r:id="rId41"/>
    <p:sldId id="430" r:id="rId42"/>
    <p:sldId id="431" r:id="rId43"/>
    <p:sldId id="432" r:id="rId44"/>
    <p:sldId id="433" r:id="rId45"/>
    <p:sldId id="434" r:id="rId46"/>
    <p:sldId id="435" r:id="rId47"/>
  </p:sldIdLst>
  <p:sldSz cx="9144000" cy="6858000" type="screen4x3"/>
  <p:notesSz cx="7010400" cy="9296400"/>
  <p:embeddedFontLst>
    <p:embeddedFont>
      <p:font typeface="Calibri" panose="020F0502020204030204" pitchFamily="34" charset="0"/>
      <p:regular r:id="rId50"/>
      <p:bold r:id="rId51"/>
      <p:italic r:id="rId52"/>
      <p:boldItalic r:id="rId53"/>
    </p:embeddedFont>
    <p:embeddedFont>
      <p:font typeface="Cambria Math" panose="02040503050406030204" pitchFamily="18" charset="0"/>
      <p:regular r:id="rId54"/>
    </p:embeddedFont>
    <p:embeddedFont>
      <p:font typeface="Script MT Bold" panose="03040602040607080904" pitchFamily="66" charset="0"/>
      <p:bold r:id="rId55"/>
    </p:embeddedFont>
    <p:embeddedFont>
      <p:font typeface="Times" panose="02020603050405020304" pitchFamily="18" charset="0"/>
      <p:regular r:id="rId56"/>
      <p:bold r:id="rId57"/>
      <p:italic r:id="rId58"/>
      <p:boldItalic r:id="rId59"/>
    </p:embeddedFont>
    <p:embeddedFont>
      <p:font typeface="Arial Rounded MT Bold" panose="020F0704030504030204" pitchFamily="34" charset="0"/>
      <p:regular r:id="rId60"/>
    </p:embeddedFont>
    <p:embeddedFont>
      <p:font typeface="Calibri Light" panose="020F0302020204030204" pitchFamily="34" charset="0"/>
      <p:regular r:id="rId61"/>
      <p:italic r:id="rId62"/>
    </p:embeddedFont>
  </p:embeddedFontLst>
  <p:defaultTextStyle>
    <a:defPPr>
      <a:defRPr lang="en-US"/>
    </a:defPPr>
    <a:lvl1pPr algn="l" rtl="0" fontAlgn="base">
      <a:spcBef>
        <a:spcPct val="0"/>
      </a:spcBef>
      <a:spcAft>
        <a:spcPct val="0"/>
      </a:spcAft>
      <a:defRPr sz="1600"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600"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600"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600"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600" b="1" kern="1200">
        <a:solidFill>
          <a:schemeClr val="tx1"/>
        </a:solidFill>
        <a:latin typeface="Arial" panose="020B0604020202020204" pitchFamily="34" charset="0"/>
        <a:ea typeface="+mn-ea"/>
        <a:cs typeface="+mn-cs"/>
      </a:defRPr>
    </a:lvl5pPr>
    <a:lvl6pPr marL="2286000" algn="l" defTabSz="914400" rtl="0" eaLnBrk="1" latinLnBrk="0" hangingPunct="1">
      <a:defRPr sz="1600" b="1" kern="1200">
        <a:solidFill>
          <a:schemeClr val="tx1"/>
        </a:solidFill>
        <a:latin typeface="Arial" panose="020B0604020202020204" pitchFamily="34" charset="0"/>
        <a:ea typeface="+mn-ea"/>
        <a:cs typeface="+mn-cs"/>
      </a:defRPr>
    </a:lvl6pPr>
    <a:lvl7pPr marL="2743200" algn="l" defTabSz="914400" rtl="0" eaLnBrk="1" latinLnBrk="0" hangingPunct="1">
      <a:defRPr sz="1600" b="1" kern="1200">
        <a:solidFill>
          <a:schemeClr val="tx1"/>
        </a:solidFill>
        <a:latin typeface="Arial" panose="020B0604020202020204" pitchFamily="34" charset="0"/>
        <a:ea typeface="+mn-ea"/>
        <a:cs typeface="+mn-cs"/>
      </a:defRPr>
    </a:lvl7pPr>
    <a:lvl8pPr marL="3200400" algn="l" defTabSz="914400" rtl="0" eaLnBrk="1" latinLnBrk="0" hangingPunct="1">
      <a:defRPr sz="1600" b="1" kern="1200">
        <a:solidFill>
          <a:schemeClr val="tx1"/>
        </a:solidFill>
        <a:latin typeface="Arial" panose="020B0604020202020204" pitchFamily="34" charset="0"/>
        <a:ea typeface="+mn-ea"/>
        <a:cs typeface="+mn-cs"/>
      </a:defRPr>
    </a:lvl8pPr>
    <a:lvl9pPr marL="3657600" algn="l" defTabSz="914400" rtl="0" eaLnBrk="1" latinLnBrk="0" hangingPunct="1">
      <a:defRPr sz="16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993300"/>
    <a:srgbClr val="00FF00"/>
    <a:srgbClr val="FF0066"/>
    <a:srgbClr val="CC00CC"/>
    <a:srgbClr val="008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9" autoAdjust="0"/>
    <p:restoredTop sz="94693" autoAdjust="0"/>
  </p:normalViewPr>
  <p:slideViewPr>
    <p:cSldViewPr>
      <p:cViewPr varScale="1">
        <p:scale>
          <a:sx n="60" d="100"/>
          <a:sy n="60" d="100"/>
        </p:scale>
        <p:origin x="158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81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57" Type="http://schemas.openxmlformats.org/officeDocument/2006/relationships/font" Target="fonts/font8.fntdata"/><Relationship Id="rId61"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7.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6.wmf"/><Relationship Id="rId1" Type="http://schemas.openxmlformats.org/officeDocument/2006/relationships/image" Target="../media/image64.wmf"/><Relationship Id="rId4" Type="http://schemas.openxmlformats.org/officeDocument/2006/relationships/image" Target="../media/image6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 Id="rId5" Type="http://schemas.openxmlformats.org/officeDocument/2006/relationships/image" Target="../media/image74.wmf"/><Relationship Id="rId4" Type="http://schemas.openxmlformats.org/officeDocument/2006/relationships/image" Target="../media/image7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b="0">
                <a:latin typeface="Times New Roman" pitchFamily="18" charset="0"/>
              </a:defRPr>
            </a:lvl1pPr>
          </a:lstStyle>
          <a:p>
            <a:pPr>
              <a:defRPr/>
            </a:pPr>
            <a:endParaRPr lang="en-US"/>
          </a:p>
        </p:txBody>
      </p:sp>
      <p:sp>
        <p:nvSpPr>
          <p:cNvPr id="4099" name="Rectangle 1027"/>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b="0">
                <a:latin typeface="Times New Roman" pitchFamily="18" charset="0"/>
              </a:defRPr>
            </a:lvl1pPr>
          </a:lstStyle>
          <a:p>
            <a:pPr>
              <a:defRPr/>
            </a:pPr>
            <a:endParaRPr lang="en-US"/>
          </a:p>
        </p:txBody>
      </p:sp>
      <p:sp>
        <p:nvSpPr>
          <p:cNvPr id="4100" name="Rectangle 1028"/>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b="0">
                <a:latin typeface="Times New Roman" pitchFamily="18" charset="0"/>
              </a:defRPr>
            </a:lvl1pPr>
          </a:lstStyle>
          <a:p>
            <a:pPr>
              <a:defRPr/>
            </a:pPr>
            <a:endParaRPr lang="en-US"/>
          </a:p>
        </p:txBody>
      </p:sp>
      <p:sp>
        <p:nvSpPr>
          <p:cNvPr id="4101" name="Rectangle 1029"/>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b="0">
                <a:latin typeface="Times New Roman" panose="02020603050405020304" pitchFamily="18" charset="0"/>
              </a:defRPr>
            </a:lvl1pPr>
          </a:lstStyle>
          <a:p>
            <a:fld id="{880989DE-D60C-4BC7-A8DA-567623F6D3B2}" type="slidenum">
              <a:rPr lang="en-US" altLang="en-US"/>
              <a:pPr/>
              <a:t>‹#›</a:t>
            </a:fld>
            <a:endParaRPr lang="en-US" altLang="en-US"/>
          </a:p>
        </p:txBody>
      </p:sp>
    </p:spTree>
    <p:extLst>
      <p:ext uri="{BB962C8B-B14F-4D97-AF65-F5344CB8AC3E}">
        <p14:creationId xmlns:p14="http://schemas.microsoft.com/office/powerpoint/2010/main" val="3390727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b="0">
                <a:latin typeface="Arial" charset="0"/>
              </a:defRPr>
            </a:lvl1pPr>
          </a:lstStyle>
          <a:p>
            <a:pPr>
              <a:defRPr/>
            </a:pPr>
            <a:endParaRPr lang="en-US"/>
          </a:p>
        </p:txBody>
      </p:sp>
      <p:sp>
        <p:nvSpPr>
          <p:cNvPr id="174083"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b="0">
                <a:latin typeface="Arial" charset="0"/>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5"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086"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b="0">
                <a:latin typeface="Arial" charset="0"/>
              </a:defRPr>
            </a:lvl1pPr>
          </a:lstStyle>
          <a:p>
            <a:pPr>
              <a:defRPr/>
            </a:pPr>
            <a:endParaRPr lang="en-US"/>
          </a:p>
        </p:txBody>
      </p:sp>
      <p:sp>
        <p:nvSpPr>
          <p:cNvPr id="174087"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b="0"/>
            </a:lvl1pPr>
          </a:lstStyle>
          <a:p>
            <a:fld id="{091BBE74-D95A-4C35-B5A8-D7FBEB9495D5}" type="slidenum">
              <a:rPr lang="en-US" altLang="en-US"/>
              <a:pPr/>
              <a:t>‹#›</a:t>
            </a:fld>
            <a:endParaRPr lang="en-US" altLang="en-US"/>
          </a:p>
        </p:txBody>
      </p:sp>
    </p:spTree>
    <p:extLst>
      <p:ext uri="{BB962C8B-B14F-4D97-AF65-F5344CB8AC3E}">
        <p14:creationId xmlns:p14="http://schemas.microsoft.com/office/powerpoint/2010/main" val="38073253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EBA42E-23D3-44CF-AB27-6ACD4681ED1B}" type="datetimeFigureOut">
              <a:rPr lang="en-US" smtClean="0"/>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06080-3DE9-4659-A9C8-7AD67F291F5F}" type="slidenum">
              <a:rPr lang="en-US" smtClean="0"/>
              <a:t>‹#›</a:t>
            </a:fld>
            <a:endParaRPr lang="en-US"/>
          </a:p>
        </p:txBody>
      </p:sp>
    </p:spTree>
    <p:extLst>
      <p:ext uri="{BB962C8B-B14F-4D97-AF65-F5344CB8AC3E}">
        <p14:creationId xmlns:p14="http://schemas.microsoft.com/office/powerpoint/2010/main" val="3708643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EBA42E-23D3-44CF-AB27-6ACD4681ED1B}" type="datetimeFigureOut">
              <a:rPr lang="en-US" smtClean="0"/>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06080-3DE9-4659-A9C8-7AD67F291F5F}" type="slidenum">
              <a:rPr lang="en-US" smtClean="0"/>
              <a:t>‹#›</a:t>
            </a:fld>
            <a:endParaRPr lang="en-US"/>
          </a:p>
        </p:txBody>
      </p:sp>
    </p:spTree>
    <p:extLst>
      <p:ext uri="{BB962C8B-B14F-4D97-AF65-F5344CB8AC3E}">
        <p14:creationId xmlns:p14="http://schemas.microsoft.com/office/powerpoint/2010/main" val="3219477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EBA42E-23D3-44CF-AB27-6ACD4681ED1B}" type="datetimeFigureOut">
              <a:rPr lang="en-US" smtClean="0"/>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06080-3DE9-4659-A9C8-7AD67F291F5F}" type="slidenum">
              <a:rPr lang="en-US" smtClean="0"/>
              <a:t>‹#›</a:t>
            </a:fld>
            <a:endParaRPr lang="en-US"/>
          </a:p>
        </p:txBody>
      </p:sp>
    </p:spTree>
    <p:extLst>
      <p:ext uri="{BB962C8B-B14F-4D97-AF65-F5344CB8AC3E}">
        <p14:creationId xmlns:p14="http://schemas.microsoft.com/office/powerpoint/2010/main" val="1379533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9334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EBA42E-23D3-44CF-AB27-6ACD4681ED1B}" type="datetimeFigureOut">
              <a:rPr lang="en-US" smtClean="0"/>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06080-3DE9-4659-A9C8-7AD67F291F5F}" type="slidenum">
              <a:rPr lang="en-US" smtClean="0"/>
              <a:t>‹#›</a:t>
            </a:fld>
            <a:endParaRPr lang="en-US"/>
          </a:p>
        </p:txBody>
      </p:sp>
    </p:spTree>
    <p:extLst>
      <p:ext uri="{BB962C8B-B14F-4D97-AF65-F5344CB8AC3E}">
        <p14:creationId xmlns:p14="http://schemas.microsoft.com/office/powerpoint/2010/main" val="4246179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EBA42E-23D3-44CF-AB27-6ACD4681ED1B}" type="datetimeFigureOut">
              <a:rPr lang="en-US" smtClean="0"/>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06080-3DE9-4659-A9C8-7AD67F291F5F}" type="slidenum">
              <a:rPr lang="en-US" smtClean="0"/>
              <a:t>‹#›</a:t>
            </a:fld>
            <a:endParaRPr lang="en-US"/>
          </a:p>
        </p:txBody>
      </p:sp>
    </p:spTree>
    <p:extLst>
      <p:ext uri="{BB962C8B-B14F-4D97-AF65-F5344CB8AC3E}">
        <p14:creationId xmlns:p14="http://schemas.microsoft.com/office/powerpoint/2010/main" val="1495342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EBA42E-23D3-44CF-AB27-6ACD4681ED1B}" type="datetimeFigureOut">
              <a:rPr lang="en-US" smtClean="0"/>
              <a:t>9/7/2014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706080-3DE9-4659-A9C8-7AD67F291F5F}" type="slidenum">
              <a:rPr lang="en-US" smtClean="0"/>
              <a:t>‹#›</a:t>
            </a:fld>
            <a:endParaRPr lang="en-US"/>
          </a:p>
        </p:txBody>
      </p:sp>
    </p:spTree>
    <p:extLst>
      <p:ext uri="{BB962C8B-B14F-4D97-AF65-F5344CB8AC3E}">
        <p14:creationId xmlns:p14="http://schemas.microsoft.com/office/powerpoint/2010/main" val="3934103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EBA42E-23D3-44CF-AB27-6ACD4681ED1B}" type="datetimeFigureOut">
              <a:rPr lang="en-US" smtClean="0"/>
              <a:t>9/7/2014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706080-3DE9-4659-A9C8-7AD67F291F5F}" type="slidenum">
              <a:rPr lang="en-US" smtClean="0"/>
              <a:t>‹#›</a:t>
            </a:fld>
            <a:endParaRPr lang="en-US"/>
          </a:p>
        </p:txBody>
      </p:sp>
    </p:spTree>
    <p:extLst>
      <p:ext uri="{BB962C8B-B14F-4D97-AF65-F5344CB8AC3E}">
        <p14:creationId xmlns:p14="http://schemas.microsoft.com/office/powerpoint/2010/main" val="1006563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EBA42E-23D3-44CF-AB27-6ACD4681ED1B}" type="datetimeFigureOut">
              <a:rPr lang="en-US" smtClean="0"/>
              <a:t>9/7/2014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706080-3DE9-4659-A9C8-7AD67F291F5F}" type="slidenum">
              <a:rPr lang="en-US" smtClean="0"/>
              <a:t>‹#›</a:t>
            </a:fld>
            <a:endParaRPr lang="en-US"/>
          </a:p>
        </p:txBody>
      </p:sp>
    </p:spTree>
    <p:extLst>
      <p:ext uri="{BB962C8B-B14F-4D97-AF65-F5344CB8AC3E}">
        <p14:creationId xmlns:p14="http://schemas.microsoft.com/office/powerpoint/2010/main" val="2238740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EBA42E-23D3-44CF-AB27-6ACD4681ED1B}" type="datetimeFigureOut">
              <a:rPr lang="en-US" smtClean="0"/>
              <a:t>9/7/2014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706080-3DE9-4659-A9C8-7AD67F291F5F}" type="slidenum">
              <a:rPr lang="en-US" smtClean="0"/>
              <a:t>‹#›</a:t>
            </a:fld>
            <a:endParaRPr lang="en-US"/>
          </a:p>
        </p:txBody>
      </p:sp>
    </p:spTree>
    <p:extLst>
      <p:ext uri="{BB962C8B-B14F-4D97-AF65-F5344CB8AC3E}">
        <p14:creationId xmlns:p14="http://schemas.microsoft.com/office/powerpoint/2010/main" val="3534685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EBA42E-23D3-44CF-AB27-6ACD4681ED1B}" type="datetimeFigureOut">
              <a:rPr lang="en-US" smtClean="0"/>
              <a:t>9/7/2014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706080-3DE9-4659-A9C8-7AD67F291F5F}" type="slidenum">
              <a:rPr lang="en-US" smtClean="0"/>
              <a:t>‹#›</a:t>
            </a:fld>
            <a:endParaRPr lang="en-US"/>
          </a:p>
        </p:txBody>
      </p:sp>
    </p:spTree>
    <p:extLst>
      <p:ext uri="{BB962C8B-B14F-4D97-AF65-F5344CB8AC3E}">
        <p14:creationId xmlns:p14="http://schemas.microsoft.com/office/powerpoint/2010/main" val="2493562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EBA42E-23D3-44CF-AB27-6ACD4681ED1B}" type="datetimeFigureOut">
              <a:rPr lang="en-US" smtClean="0"/>
              <a:t>9/7/2014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706080-3DE9-4659-A9C8-7AD67F291F5F}" type="slidenum">
              <a:rPr lang="en-US" smtClean="0"/>
              <a:t>‹#›</a:t>
            </a:fld>
            <a:endParaRPr lang="en-US"/>
          </a:p>
        </p:txBody>
      </p:sp>
    </p:spTree>
    <p:extLst>
      <p:ext uri="{BB962C8B-B14F-4D97-AF65-F5344CB8AC3E}">
        <p14:creationId xmlns:p14="http://schemas.microsoft.com/office/powerpoint/2010/main" val="4032315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CEBA42E-23D3-44CF-AB27-6ACD4681ED1B}" type="datetimeFigureOut">
              <a:rPr lang="en-US" smtClean="0"/>
              <a:t>9/7/2014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F706080-3DE9-4659-A9C8-7AD67F291F5F}" type="slidenum">
              <a:rPr lang="en-US" smtClean="0"/>
              <a:t>‹#›</a:t>
            </a:fld>
            <a:endParaRPr lang="en-US"/>
          </a:p>
        </p:txBody>
      </p:sp>
    </p:spTree>
    <p:extLst>
      <p:ext uri="{BB962C8B-B14F-4D97-AF65-F5344CB8AC3E}">
        <p14:creationId xmlns:p14="http://schemas.microsoft.com/office/powerpoint/2010/main" val="110841962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6.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52.jpeg"/><Relationship Id="rId1" Type="http://schemas.openxmlformats.org/officeDocument/2006/relationships/slideLayout" Target="../slideLayouts/slideLayout7.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 Id="rId9" Type="http://schemas.openxmlformats.org/officeDocument/2006/relationships/image" Target="../media/image59.jpeg"/></Relationships>
</file>

<file path=ppt/slides/_rels/slide27.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52.jpeg"/><Relationship Id="rId1" Type="http://schemas.openxmlformats.org/officeDocument/2006/relationships/slideLayout" Target="../slideLayouts/slideLayout7.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 Id="rId9" Type="http://schemas.openxmlformats.org/officeDocument/2006/relationships/image" Target="../media/image59.jpeg"/></Relationships>
</file>

<file path=ppt/slides/_rels/slide28.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52.jpeg"/><Relationship Id="rId1" Type="http://schemas.openxmlformats.org/officeDocument/2006/relationships/slideLayout" Target="../slideLayouts/slideLayout7.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 Id="rId9" Type="http://schemas.openxmlformats.org/officeDocument/2006/relationships/image" Target="../media/image59.jpeg"/></Relationships>
</file>

<file path=ppt/slides/_rels/slide2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10" Type="http://schemas.openxmlformats.org/officeDocument/2006/relationships/image" Target="../media/image62.jpeg"/><Relationship Id="rId4" Type="http://schemas.openxmlformats.org/officeDocument/2006/relationships/image" Target="../media/image54.jpeg"/><Relationship Id="rId9" Type="http://schemas.openxmlformats.org/officeDocument/2006/relationships/image" Target="../media/image59.jpeg"/></Relationships>
</file>

<file path=ppt/slides/_rels/slide3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65.wmf"/><Relationship Id="rId5" Type="http://schemas.openxmlformats.org/officeDocument/2006/relationships/oleObject" Target="../embeddings/oleObject2.bin"/><Relationship Id="rId4" Type="http://schemas.openxmlformats.org/officeDocument/2006/relationships/image" Target="../media/image64.wmf"/><Relationship Id="rId9" Type="http://schemas.openxmlformats.org/officeDocument/2006/relationships/image" Target="../media/image67.wmf"/></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67.wmf"/><Relationship Id="rId7" Type="http://schemas.openxmlformats.org/officeDocument/2006/relationships/image" Target="../media/image6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69.wmf"/><Relationship Id="rId5" Type="http://schemas.openxmlformats.org/officeDocument/2006/relationships/image" Target="../media/image64.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68.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74.w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71.wmf"/><Relationship Id="rId11" Type="http://schemas.openxmlformats.org/officeDocument/2006/relationships/oleObject" Target="../embeddings/oleObject12.bin"/><Relationship Id="rId5" Type="http://schemas.openxmlformats.org/officeDocument/2006/relationships/oleObject" Target="../embeddings/oleObject9.bin"/><Relationship Id="rId10" Type="http://schemas.openxmlformats.org/officeDocument/2006/relationships/image" Target="../media/image73.wmf"/><Relationship Id="rId4" Type="http://schemas.openxmlformats.org/officeDocument/2006/relationships/image" Target="../media/image70.wmf"/><Relationship Id="rId9" Type="http://schemas.openxmlformats.org/officeDocument/2006/relationships/oleObject" Target="../embeddings/oleObject11.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4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18" Type="http://schemas.openxmlformats.org/officeDocument/2006/relationships/image" Target="../media/image22.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17" Type="http://schemas.openxmlformats.org/officeDocument/2006/relationships/image" Target="../media/image21.jpeg"/><Relationship Id="rId2" Type="http://schemas.openxmlformats.org/officeDocument/2006/relationships/image" Target="../media/image6.jpeg"/><Relationship Id="rId16"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5" Type="http://schemas.openxmlformats.org/officeDocument/2006/relationships/image" Target="../media/image1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5" descr="177-uco-alp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57150"/>
            <a:ext cx="7010400"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7"/>
          <p:cNvSpPr>
            <a:spLocks noGrp="1" noChangeArrowheads="1"/>
          </p:cNvSpPr>
          <p:nvPr>
            <p:ph type="ctrTitle" idx="4294967295"/>
          </p:nvPr>
        </p:nvSpPr>
        <p:spPr bwMode="auto">
          <a:xfrm>
            <a:off x="0" y="-22225"/>
            <a:ext cx="7315200" cy="1241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solidFill>
                  <a:srgbClr val="FF0000"/>
                </a:solidFill>
                <a:latin typeface="Arial Rounded MT Bold" panose="020F0704030504030204" pitchFamily="34" charset="0"/>
              </a:rPr>
              <a:t>Molecular Orbital Theory</a:t>
            </a:r>
          </a:p>
        </p:txBody>
      </p:sp>
      <p:sp>
        <p:nvSpPr>
          <p:cNvPr id="1028" name="Rectangle 8"/>
          <p:cNvSpPr>
            <a:spLocks noGrp="1" noChangeArrowheads="1"/>
          </p:cNvSpPr>
          <p:nvPr>
            <p:ph type="subTitle" idx="4294967295"/>
          </p:nvPr>
        </p:nvSpPr>
        <p:spPr bwMode="auto">
          <a:xfrm>
            <a:off x="2303463" y="5791200"/>
            <a:ext cx="6840537" cy="1371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eaLnBrk="1" hangingPunct="1">
              <a:buFontTx/>
              <a:buNone/>
            </a:pPr>
            <a:r>
              <a:rPr lang="en-US" altLang="en-US" i="1" dirty="0" smtClean="0">
                <a:solidFill>
                  <a:srgbClr val="0000FF"/>
                </a:solidFill>
                <a:latin typeface="Arial Rounded MT Bold" panose="020F0704030504030204" pitchFamily="34" charset="0"/>
              </a:rPr>
              <a:t>or</a:t>
            </a:r>
          </a:p>
          <a:p>
            <a:pPr marL="0" indent="0" algn="ctr" eaLnBrk="1" hangingPunct="1">
              <a:buFontTx/>
              <a:buNone/>
            </a:pPr>
            <a:r>
              <a:rPr lang="en-US" altLang="en-US" i="1" dirty="0" smtClean="0">
                <a:solidFill>
                  <a:srgbClr val="0000FF"/>
                </a:solidFill>
                <a:latin typeface="Arial Rounded MT Bold" panose="020F0704030504030204" pitchFamily="34" charset="0"/>
              </a:rPr>
              <a:t>when electrons don’t like sitting between atoms!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1916113"/>
            <a:ext cx="9144000" cy="4941887"/>
          </a:xfrm>
          <a:prstGeom prst="rect">
            <a:avLst/>
          </a:prstGeom>
          <a:solidFill>
            <a:schemeClr val="bg1"/>
          </a:solidFill>
          <a:ln w="9525">
            <a:solidFill>
              <a:schemeClr val="tx1"/>
            </a:solidFill>
            <a:miter lim="800000"/>
            <a:headEnd/>
            <a:tailEnd/>
          </a:ln>
        </p:spPr>
        <p:txBody>
          <a:bodyPr wrap="none" anchor="ct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endParaRPr lang="en-US" altLang="en-US"/>
          </a:p>
        </p:txBody>
      </p:sp>
      <p:sp>
        <p:nvSpPr>
          <p:cNvPr id="9219" name="Text Box 3"/>
          <p:cNvSpPr txBox="1">
            <a:spLocks noChangeArrowheads="1"/>
          </p:cNvSpPr>
          <p:nvPr/>
        </p:nvSpPr>
        <p:spPr bwMode="auto">
          <a:xfrm>
            <a:off x="304800" y="381000"/>
            <a:ext cx="807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ctr"/>
            <a:r>
              <a:rPr lang="en-AU" altLang="en-US" sz="3200" b="0" dirty="0">
                <a:solidFill>
                  <a:srgbClr val="FF0000"/>
                </a:solidFill>
                <a:latin typeface="+mn-lt"/>
              </a:rPr>
              <a:t>Quantum States in H</a:t>
            </a:r>
            <a:r>
              <a:rPr lang="en-AU" altLang="en-US" sz="3200" b="0" baseline="-25000" dirty="0">
                <a:solidFill>
                  <a:srgbClr val="FF0000"/>
                </a:solidFill>
                <a:latin typeface="+mn-lt"/>
              </a:rPr>
              <a:t>2</a:t>
            </a:r>
            <a:r>
              <a:rPr lang="en-AU" altLang="en-US" sz="3200" b="0" dirty="0">
                <a:solidFill>
                  <a:srgbClr val="FF0000"/>
                </a:solidFill>
                <a:latin typeface="+mn-lt"/>
              </a:rPr>
              <a:t>: Allowed Energies</a:t>
            </a:r>
          </a:p>
        </p:txBody>
      </p:sp>
      <p:sp>
        <p:nvSpPr>
          <p:cNvPr id="9220" name="Text Box 4"/>
          <p:cNvSpPr txBox="1">
            <a:spLocks noChangeArrowheads="1"/>
          </p:cNvSpPr>
          <p:nvPr/>
        </p:nvSpPr>
        <p:spPr bwMode="auto">
          <a:xfrm>
            <a:off x="228600" y="1143000"/>
            <a:ext cx="830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sz="2000" b="0" dirty="0"/>
              <a:t>First let’s ignore the </a:t>
            </a:r>
            <a:r>
              <a:rPr lang="en-AU" altLang="en-US" sz="2000" b="0" dirty="0" err="1"/>
              <a:t>wavefunctions</a:t>
            </a:r>
            <a:r>
              <a:rPr lang="en-AU" altLang="en-US" sz="2000" b="0" dirty="0"/>
              <a:t> (orbitals), and consider only the allowed energies, just as we did with atoms.  What do we observe?</a:t>
            </a:r>
          </a:p>
        </p:txBody>
      </p:sp>
      <p:sp>
        <p:nvSpPr>
          <p:cNvPr id="9221" name="Text Box 5"/>
          <p:cNvSpPr txBox="1">
            <a:spLocks noChangeArrowheads="1"/>
          </p:cNvSpPr>
          <p:nvPr/>
        </p:nvSpPr>
        <p:spPr bwMode="auto">
          <a:xfrm>
            <a:off x="2555875" y="5516563"/>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a:solidFill>
                  <a:srgbClr val="FF0000"/>
                </a:solidFill>
              </a:rPr>
              <a:t>1s</a:t>
            </a:r>
            <a:endParaRPr lang="en-AU" altLang="en-US" i="1">
              <a:solidFill>
                <a:srgbClr val="FF0000"/>
              </a:solidFill>
              <a:latin typeface="Times New Roman" panose="02020603050405020304" pitchFamily="18" charset="0"/>
            </a:endParaRPr>
          </a:p>
        </p:txBody>
      </p:sp>
      <p:sp>
        <p:nvSpPr>
          <p:cNvPr id="9222" name="Text Box 6"/>
          <p:cNvSpPr txBox="1">
            <a:spLocks noChangeArrowheads="1"/>
          </p:cNvSpPr>
          <p:nvPr/>
        </p:nvSpPr>
        <p:spPr bwMode="auto">
          <a:xfrm>
            <a:off x="2555875" y="3284538"/>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a:solidFill>
                  <a:srgbClr val="FF0000"/>
                </a:solidFill>
              </a:rPr>
              <a:t>2s</a:t>
            </a:r>
            <a:endParaRPr lang="en-AU" altLang="en-US" i="1">
              <a:solidFill>
                <a:srgbClr val="FF0000"/>
              </a:solidFill>
              <a:latin typeface="Times New Roman" panose="02020603050405020304" pitchFamily="18" charset="0"/>
            </a:endParaRPr>
          </a:p>
        </p:txBody>
      </p:sp>
      <p:sp>
        <p:nvSpPr>
          <p:cNvPr id="9223" name="Text Box 7"/>
          <p:cNvSpPr txBox="1">
            <a:spLocks noChangeArrowheads="1"/>
          </p:cNvSpPr>
          <p:nvPr/>
        </p:nvSpPr>
        <p:spPr bwMode="auto">
          <a:xfrm>
            <a:off x="2827338" y="2032000"/>
            <a:ext cx="914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ctr"/>
            <a:r>
              <a:rPr lang="en-AU" altLang="en-US" i="1">
                <a:solidFill>
                  <a:srgbClr val="FF0000"/>
                </a:solidFill>
              </a:rPr>
              <a:t>R</a:t>
            </a:r>
            <a:r>
              <a:rPr lang="en-AU" altLang="en-US">
                <a:solidFill>
                  <a:srgbClr val="FF0000"/>
                </a:solidFill>
              </a:rPr>
              <a:t> = </a:t>
            </a:r>
            <a:r>
              <a:rPr lang="en-AU" altLang="en-US">
                <a:solidFill>
                  <a:srgbClr val="FF0000"/>
                </a:solidFill>
                <a:latin typeface="Symbol" panose="05050102010706020507" pitchFamily="18" charset="2"/>
              </a:rPr>
              <a:t>¥</a:t>
            </a:r>
            <a:endParaRPr lang="en-AU" altLang="en-US">
              <a:solidFill>
                <a:srgbClr val="FF0000"/>
              </a:solidFill>
            </a:endParaRPr>
          </a:p>
          <a:p>
            <a:pPr algn="ctr"/>
            <a:r>
              <a:rPr lang="en-AU" altLang="en-US">
                <a:solidFill>
                  <a:srgbClr val="FF0000"/>
                </a:solidFill>
              </a:rPr>
              <a:t>(H)</a:t>
            </a:r>
            <a:endParaRPr lang="en-AU" altLang="en-US">
              <a:latin typeface="Times New Roman" panose="02020603050405020304" pitchFamily="18" charset="0"/>
            </a:endParaRPr>
          </a:p>
        </p:txBody>
      </p:sp>
      <p:sp>
        <p:nvSpPr>
          <p:cNvPr id="9225" name="Text Box 9"/>
          <p:cNvSpPr txBox="1">
            <a:spLocks noChangeArrowheads="1"/>
          </p:cNvSpPr>
          <p:nvPr/>
        </p:nvSpPr>
        <p:spPr bwMode="auto">
          <a:xfrm>
            <a:off x="3419475" y="5516563"/>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a:solidFill>
                  <a:srgbClr val="FF0000"/>
                </a:solidFill>
                <a:latin typeface="Symbol" panose="05050102010706020507" pitchFamily="18" charset="2"/>
              </a:rPr>
              <a:t>­</a:t>
            </a:r>
          </a:p>
        </p:txBody>
      </p:sp>
      <p:sp>
        <p:nvSpPr>
          <p:cNvPr id="9226" name="Text Box 10"/>
          <p:cNvSpPr txBox="1">
            <a:spLocks noChangeArrowheads="1"/>
          </p:cNvSpPr>
          <p:nvPr/>
        </p:nvSpPr>
        <p:spPr bwMode="auto">
          <a:xfrm>
            <a:off x="4932363" y="2060575"/>
            <a:ext cx="914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ctr"/>
            <a:r>
              <a:rPr lang="en-AU" altLang="en-US" dirty="0"/>
              <a:t>0.735 Å</a:t>
            </a:r>
          </a:p>
          <a:p>
            <a:pPr algn="ctr"/>
            <a:r>
              <a:rPr lang="en-AU" altLang="en-US" dirty="0"/>
              <a:t>(H</a:t>
            </a:r>
            <a:r>
              <a:rPr lang="en-AU" altLang="en-US" baseline="-25000" dirty="0"/>
              <a:t>2</a:t>
            </a:r>
            <a:r>
              <a:rPr lang="en-AU" altLang="en-US" dirty="0"/>
              <a:t>)</a:t>
            </a:r>
            <a:endParaRPr lang="en-AU" altLang="en-US" i="1" dirty="0">
              <a:latin typeface="Times New Roman" panose="02020603050405020304" pitchFamily="18" charset="0"/>
            </a:endParaRPr>
          </a:p>
        </p:txBody>
      </p:sp>
      <p:sp>
        <p:nvSpPr>
          <p:cNvPr id="9227" name="Line 11"/>
          <p:cNvSpPr>
            <a:spLocks noChangeShapeType="1"/>
          </p:cNvSpPr>
          <p:nvPr/>
        </p:nvSpPr>
        <p:spPr bwMode="auto">
          <a:xfrm>
            <a:off x="3275013" y="5661025"/>
            <a:ext cx="6477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8" name="Line 12"/>
          <p:cNvSpPr>
            <a:spLocks noChangeShapeType="1"/>
          </p:cNvSpPr>
          <p:nvPr/>
        </p:nvSpPr>
        <p:spPr bwMode="auto">
          <a:xfrm>
            <a:off x="3348038" y="3429000"/>
            <a:ext cx="6477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9" name="Line 13"/>
          <p:cNvSpPr>
            <a:spLocks noChangeShapeType="1"/>
          </p:cNvSpPr>
          <p:nvPr/>
        </p:nvSpPr>
        <p:spPr bwMode="auto">
          <a:xfrm>
            <a:off x="5003800" y="6158490"/>
            <a:ext cx="6477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0" name="Line 14"/>
          <p:cNvSpPr>
            <a:spLocks noChangeShapeType="1"/>
          </p:cNvSpPr>
          <p:nvPr/>
        </p:nvSpPr>
        <p:spPr bwMode="auto">
          <a:xfrm>
            <a:off x="5003800" y="5229225"/>
            <a:ext cx="6477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1" name="Line 15"/>
          <p:cNvSpPr>
            <a:spLocks noChangeShapeType="1"/>
          </p:cNvSpPr>
          <p:nvPr/>
        </p:nvSpPr>
        <p:spPr bwMode="auto">
          <a:xfrm>
            <a:off x="5003800" y="3789363"/>
            <a:ext cx="6477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2" name="Line 16"/>
          <p:cNvSpPr>
            <a:spLocks noChangeShapeType="1"/>
          </p:cNvSpPr>
          <p:nvPr/>
        </p:nvSpPr>
        <p:spPr bwMode="auto">
          <a:xfrm>
            <a:off x="5003800" y="2924175"/>
            <a:ext cx="6477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3" name="Line 17"/>
          <p:cNvSpPr>
            <a:spLocks noChangeShapeType="1"/>
          </p:cNvSpPr>
          <p:nvPr/>
        </p:nvSpPr>
        <p:spPr bwMode="auto">
          <a:xfrm flipV="1">
            <a:off x="3924300" y="5229225"/>
            <a:ext cx="1079500" cy="43180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234" name="Line 18"/>
          <p:cNvSpPr>
            <a:spLocks noChangeShapeType="1"/>
          </p:cNvSpPr>
          <p:nvPr/>
        </p:nvSpPr>
        <p:spPr bwMode="auto">
          <a:xfrm>
            <a:off x="3924300" y="5661025"/>
            <a:ext cx="1079500" cy="504825"/>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235" name="Line 19"/>
          <p:cNvSpPr>
            <a:spLocks noChangeShapeType="1"/>
          </p:cNvSpPr>
          <p:nvPr/>
        </p:nvSpPr>
        <p:spPr bwMode="auto">
          <a:xfrm flipV="1">
            <a:off x="3995738" y="2924175"/>
            <a:ext cx="1008062" cy="504825"/>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236" name="Line 20"/>
          <p:cNvSpPr>
            <a:spLocks noChangeShapeType="1"/>
          </p:cNvSpPr>
          <p:nvPr/>
        </p:nvSpPr>
        <p:spPr bwMode="auto">
          <a:xfrm>
            <a:off x="3995738" y="3429000"/>
            <a:ext cx="1081087" cy="360363"/>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Rectangle 20"/>
          <p:cNvSpPr/>
          <p:nvPr/>
        </p:nvSpPr>
        <p:spPr>
          <a:xfrm>
            <a:off x="5051425" y="5779595"/>
            <a:ext cx="495649" cy="400110"/>
          </a:xfrm>
          <a:prstGeom prst="rect">
            <a:avLst/>
          </a:prstGeom>
        </p:spPr>
        <p:txBody>
          <a:bodyPr wrap="none">
            <a:spAutoFit/>
          </a:bodyPr>
          <a:lstStyle/>
          <a:p>
            <a:r>
              <a:rPr lang="en-AU" altLang="en-US" sz="2000" dirty="0" smtClean="0">
                <a:solidFill>
                  <a:srgbClr val="002060"/>
                </a:solidFill>
                <a:latin typeface="Symbol" panose="05050102010706020507" pitchFamily="18" charset="2"/>
                <a:sym typeface="Symbol" panose="05050102010706020507" pitchFamily="18" charset="2"/>
              </a:rPr>
              <a:t></a:t>
            </a:r>
            <a:endParaRPr lang="en-AU" altLang="en-US" sz="2000" dirty="0">
              <a:solidFill>
                <a:srgbClr val="002060"/>
              </a:solidFill>
              <a:latin typeface="Symbol" panose="05050102010706020507" pitchFamily="18" charset="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1052513"/>
            <a:ext cx="9144000" cy="5805487"/>
          </a:xfrm>
          <a:prstGeom prst="rect">
            <a:avLst/>
          </a:prstGeom>
          <a:solidFill>
            <a:schemeClr val="bg1"/>
          </a:solidFill>
          <a:ln w="9525">
            <a:solidFill>
              <a:schemeClr val="tx1"/>
            </a:solidFill>
            <a:miter lim="800000"/>
            <a:headEnd/>
            <a:tailEnd/>
          </a:ln>
        </p:spPr>
        <p:txBody>
          <a:bodyPr wrap="none" anchor="ct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endParaRPr lang="en-US" altLang="en-US"/>
          </a:p>
        </p:txBody>
      </p:sp>
      <p:sp>
        <p:nvSpPr>
          <p:cNvPr id="10243" name="Text Box 3"/>
          <p:cNvSpPr txBox="1">
            <a:spLocks noChangeArrowheads="1"/>
          </p:cNvSpPr>
          <p:nvPr/>
        </p:nvSpPr>
        <p:spPr bwMode="auto">
          <a:xfrm>
            <a:off x="304800" y="206375"/>
            <a:ext cx="8077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ctr"/>
            <a:r>
              <a:rPr lang="en-AU" altLang="en-US" sz="4000" b="0" dirty="0">
                <a:solidFill>
                  <a:srgbClr val="FF0000"/>
                </a:solidFill>
                <a:latin typeface="+mn-lt"/>
              </a:rPr>
              <a:t>Quantum States in H</a:t>
            </a:r>
            <a:r>
              <a:rPr lang="en-AU" altLang="en-US" sz="4000" b="0" baseline="-25000" dirty="0">
                <a:solidFill>
                  <a:srgbClr val="FF0000"/>
                </a:solidFill>
                <a:latin typeface="+mn-lt"/>
              </a:rPr>
              <a:t>2</a:t>
            </a:r>
            <a:endParaRPr lang="en-AU" altLang="en-US" sz="4000" b="0" dirty="0">
              <a:solidFill>
                <a:srgbClr val="FF0000"/>
              </a:solidFill>
              <a:latin typeface="+mn-lt"/>
            </a:endParaRPr>
          </a:p>
        </p:txBody>
      </p:sp>
      <p:sp>
        <p:nvSpPr>
          <p:cNvPr id="10244" name="Text Box 4"/>
          <p:cNvSpPr txBox="1">
            <a:spLocks noChangeArrowheads="1"/>
          </p:cNvSpPr>
          <p:nvPr/>
        </p:nvSpPr>
        <p:spPr bwMode="auto">
          <a:xfrm>
            <a:off x="4067175" y="2239963"/>
            <a:ext cx="5257800"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sz="2000" b="0" dirty="0"/>
              <a:t>We call this molecular orbital a </a:t>
            </a:r>
            <a:r>
              <a:rPr lang="en-AU" altLang="en-US" sz="2000" b="0" i="1" dirty="0">
                <a:solidFill>
                  <a:srgbClr val="FF0000"/>
                </a:solidFill>
              </a:rPr>
              <a:t>bonding orbital</a:t>
            </a:r>
            <a:r>
              <a:rPr lang="en-AU" altLang="en-US" sz="2000" b="0" dirty="0"/>
              <a:t> for this very reason.</a:t>
            </a:r>
          </a:p>
          <a:p>
            <a:endParaRPr lang="en-AU" altLang="en-US" sz="2000" b="0" dirty="0"/>
          </a:p>
          <a:p>
            <a:r>
              <a:rPr lang="en-AU" altLang="en-US" sz="2000" b="0" dirty="0"/>
              <a:t>The other orbitals have higher energies than the atomic orbitals of H.  </a:t>
            </a:r>
          </a:p>
          <a:p>
            <a:endParaRPr lang="en-AU" altLang="en-US" sz="2000" b="0" dirty="0"/>
          </a:p>
          <a:p>
            <a:r>
              <a:rPr lang="en-AU" altLang="en-US" sz="2000" b="0" dirty="0"/>
              <a:t>Electrons in these orbitals would not contribute to the stability of the molecule.</a:t>
            </a:r>
          </a:p>
          <a:p>
            <a:endParaRPr lang="en-AU" altLang="en-US" sz="2000" b="0" dirty="0"/>
          </a:p>
          <a:p>
            <a:r>
              <a:rPr lang="en-AU" altLang="en-US" sz="1800" b="0" dirty="0"/>
              <a:t>H</a:t>
            </a:r>
            <a:r>
              <a:rPr lang="en-AU" altLang="en-US" sz="1800" b="0" baseline="-25000" dirty="0"/>
              <a:t>2</a:t>
            </a:r>
            <a:r>
              <a:rPr lang="en-AU" altLang="en-US" sz="1800" b="0" dirty="0"/>
              <a:t> contains the simplest kind of bond, a pair </a:t>
            </a:r>
          </a:p>
          <a:p>
            <a:r>
              <a:rPr lang="en-AU" altLang="en-US" sz="1800" b="0" dirty="0"/>
              <a:t>of electrons delocalized between </a:t>
            </a:r>
            <a:r>
              <a:rPr lang="en-AU" altLang="en-US" sz="1800" b="0" u="sng" dirty="0"/>
              <a:t>two</a:t>
            </a:r>
            <a:r>
              <a:rPr lang="en-AU" altLang="en-US" sz="1800" b="0" dirty="0"/>
              <a:t> nuclei, </a:t>
            </a:r>
          </a:p>
          <a:p>
            <a:r>
              <a:rPr lang="en-AU" altLang="en-US" sz="1800" b="0" dirty="0"/>
              <a:t>symmetric to rotation about the interatomic axis.</a:t>
            </a:r>
          </a:p>
          <a:p>
            <a:endParaRPr lang="en-AU" altLang="en-US" sz="1800" b="0" dirty="0"/>
          </a:p>
          <a:p>
            <a:r>
              <a:rPr lang="en-AU" altLang="en-US" sz="1800" b="0" dirty="0"/>
              <a:t>This is known as a </a:t>
            </a:r>
            <a:r>
              <a:rPr lang="en-AU" altLang="en-US" sz="1800" b="0" u="sng" dirty="0">
                <a:solidFill>
                  <a:srgbClr val="FF0000"/>
                </a:solidFill>
              </a:rPr>
              <a:t>sigma (</a:t>
            </a:r>
            <a:r>
              <a:rPr lang="en-AU" altLang="en-US" sz="2000" b="0" i="1" u="sng" dirty="0">
                <a:solidFill>
                  <a:srgbClr val="FF0000"/>
                </a:solidFill>
                <a:latin typeface="Symbol" panose="05050102010706020507" pitchFamily="18" charset="2"/>
              </a:rPr>
              <a:t>s</a:t>
            </a:r>
            <a:r>
              <a:rPr lang="en-AU" altLang="en-US" sz="1800" b="0" u="sng" dirty="0">
                <a:solidFill>
                  <a:srgbClr val="FF0000"/>
                </a:solidFill>
              </a:rPr>
              <a:t>) bond</a:t>
            </a:r>
            <a:r>
              <a:rPr lang="en-AU" altLang="en-US" sz="1800" b="0" dirty="0"/>
              <a:t>.</a:t>
            </a:r>
          </a:p>
        </p:txBody>
      </p:sp>
      <p:sp>
        <p:nvSpPr>
          <p:cNvPr id="10245" name="Text Box 5"/>
          <p:cNvSpPr txBox="1">
            <a:spLocks noChangeArrowheads="1"/>
          </p:cNvSpPr>
          <p:nvPr/>
        </p:nvSpPr>
        <p:spPr bwMode="auto">
          <a:xfrm>
            <a:off x="304800" y="1173163"/>
            <a:ext cx="8610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sz="2000" b="0"/>
              <a:t>The energy of the H</a:t>
            </a:r>
            <a:r>
              <a:rPr lang="en-AU" altLang="en-US" sz="2000" b="0" baseline="-25000"/>
              <a:t>2</a:t>
            </a:r>
            <a:r>
              <a:rPr lang="en-AU" altLang="en-US" sz="2000" b="0"/>
              <a:t> molecule is </a:t>
            </a:r>
            <a:r>
              <a:rPr lang="en-AU" altLang="en-US" sz="2000" b="0" i="1">
                <a:solidFill>
                  <a:srgbClr val="FF0000"/>
                </a:solidFill>
              </a:rPr>
              <a:t>lower than</a:t>
            </a:r>
            <a:r>
              <a:rPr lang="en-AU" altLang="en-US" sz="2000" b="0"/>
              <a:t> the energy of two isolated H atoms. That is, the </a:t>
            </a:r>
            <a:r>
              <a:rPr lang="en-AU" altLang="en-US" sz="2000" b="0">
                <a:solidFill>
                  <a:srgbClr val="FF0000"/>
                </a:solidFill>
              </a:rPr>
              <a:t>energy change</a:t>
            </a:r>
            <a:r>
              <a:rPr lang="en-AU" altLang="en-US" sz="2000" b="0"/>
              <a:t> of forming the bond is negative.</a:t>
            </a:r>
          </a:p>
        </p:txBody>
      </p:sp>
      <p:sp>
        <p:nvSpPr>
          <p:cNvPr id="10246" name="Text Box 6"/>
          <p:cNvSpPr txBox="1">
            <a:spLocks noChangeArrowheads="1"/>
          </p:cNvSpPr>
          <p:nvPr/>
        </p:nvSpPr>
        <p:spPr bwMode="auto">
          <a:xfrm>
            <a:off x="395288" y="5661025"/>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a:solidFill>
                  <a:srgbClr val="FF0000"/>
                </a:solidFill>
              </a:rPr>
              <a:t>1s</a:t>
            </a:r>
            <a:endParaRPr lang="en-AU" altLang="en-US" i="1">
              <a:solidFill>
                <a:srgbClr val="FF0000"/>
              </a:solidFill>
              <a:latin typeface="Times New Roman" panose="02020603050405020304" pitchFamily="18" charset="0"/>
            </a:endParaRPr>
          </a:p>
        </p:txBody>
      </p:sp>
      <p:sp>
        <p:nvSpPr>
          <p:cNvPr id="10247" name="Text Box 7"/>
          <p:cNvSpPr txBox="1">
            <a:spLocks noChangeArrowheads="1"/>
          </p:cNvSpPr>
          <p:nvPr/>
        </p:nvSpPr>
        <p:spPr bwMode="auto">
          <a:xfrm>
            <a:off x="395288" y="342900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a:solidFill>
                  <a:srgbClr val="FF0000"/>
                </a:solidFill>
              </a:rPr>
              <a:t>2s</a:t>
            </a:r>
            <a:endParaRPr lang="en-AU" altLang="en-US" i="1">
              <a:solidFill>
                <a:srgbClr val="FF0000"/>
              </a:solidFill>
              <a:latin typeface="Times New Roman" panose="02020603050405020304" pitchFamily="18" charset="0"/>
            </a:endParaRPr>
          </a:p>
        </p:txBody>
      </p:sp>
      <p:sp>
        <p:nvSpPr>
          <p:cNvPr id="10248" name="Text Box 8"/>
          <p:cNvSpPr txBox="1">
            <a:spLocks noChangeArrowheads="1"/>
          </p:cNvSpPr>
          <p:nvPr/>
        </p:nvSpPr>
        <p:spPr bwMode="auto">
          <a:xfrm>
            <a:off x="666750" y="2176463"/>
            <a:ext cx="914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ctr"/>
            <a:r>
              <a:rPr lang="en-AU" altLang="en-US" i="1">
                <a:solidFill>
                  <a:srgbClr val="FF0000"/>
                </a:solidFill>
              </a:rPr>
              <a:t>R</a:t>
            </a:r>
            <a:r>
              <a:rPr lang="en-AU" altLang="en-US">
                <a:solidFill>
                  <a:srgbClr val="FF0000"/>
                </a:solidFill>
              </a:rPr>
              <a:t> = </a:t>
            </a:r>
            <a:r>
              <a:rPr lang="en-AU" altLang="en-US">
                <a:solidFill>
                  <a:srgbClr val="FF0000"/>
                </a:solidFill>
                <a:latin typeface="Symbol" panose="05050102010706020507" pitchFamily="18" charset="2"/>
              </a:rPr>
              <a:t>¥</a:t>
            </a:r>
            <a:endParaRPr lang="en-AU" altLang="en-US">
              <a:solidFill>
                <a:srgbClr val="FF0000"/>
              </a:solidFill>
            </a:endParaRPr>
          </a:p>
          <a:p>
            <a:pPr algn="ctr"/>
            <a:r>
              <a:rPr lang="en-AU" altLang="en-US">
                <a:solidFill>
                  <a:srgbClr val="FF0000"/>
                </a:solidFill>
              </a:rPr>
              <a:t>(H)</a:t>
            </a:r>
            <a:endParaRPr lang="en-AU" altLang="en-US">
              <a:latin typeface="Times New Roman" panose="02020603050405020304" pitchFamily="18" charset="0"/>
            </a:endParaRPr>
          </a:p>
        </p:txBody>
      </p:sp>
      <p:sp>
        <p:nvSpPr>
          <p:cNvPr id="10250" name="Text Box 10"/>
          <p:cNvSpPr txBox="1">
            <a:spLocks noChangeArrowheads="1"/>
          </p:cNvSpPr>
          <p:nvPr/>
        </p:nvSpPr>
        <p:spPr bwMode="auto">
          <a:xfrm>
            <a:off x="1258888" y="5661025"/>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a:solidFill>
                  <a:srgbClr val="FF0000"/>
                </a:solidFill>
                <a:latin typeface="Symbol" panose="05050102010706020507" pitchFamily="18" charset="2"/>
              </a:rPr>
              <a:t>­</a:t>
            </a:r>
          </a:p>
        </p:txBody>
      </p:sp>
      <p:sp>
        <p:nvSpPr>
          <p:cNvPr id="10251" name="Text Box 11"/>
          <p:cNvSpPr txBox="1">
            <a:spLocks noChangeArrowheads="1"/>
          </p:cNvSpPr>
          <p:nvPr/>
        </p:nvSpPr>
        <p:spPr bwMode="auto">
          <a:xfrm>
            <a:off x="2720975" y="2205038"/>
            <a:ext cx="914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ctr"/>
            <a:r>
              <a:rPr lang="en-AU" altLang="en-US" dirty="0"/>
              <a:t>0.735 Å</a:t>
            </a:r>
          </a:p>
          <a:p>
            <a:pPr algn="ctr"/>
            <a:r>
              <a:rPr lang="en-AU" altLang="en-US" dirty="0"/>
              <a:t>(H</a:t>
            </a:r>
            <a:r>
              <a:rPr lang="en-AU" altLang="en-US" baseline="-25000" dirty="0"/>
              <a:t>2</a:t>
            </a:r>
            <a:r>
              <a:rPr lang="en-AU" altLang="en-US" dirty="0"/>
              <a:t>)</a:t>
            </a:r>
            <a:endParaRPr lang="en-AU" altLang="en-US" i="1" dirty="0">
              <a:latin typeface="Times New Roman" panose="02020603050405020304" pitchFamily="18" charset="0"/>
            </a:endParaRPr>
          </a:p>
        </p:txBody>
      </p:sp>
      <p:sp>
        <p:nvSpPr>
          <p:cNvPr id="10252" name="Line 12"/>
          <p:cNvSpPr>
            <a:spLocks noChangeShapeType="1"/>
          </p:cNvSpPr>
          <p:nvPr/>
        </p:nvSpPr>
        <p:spPr bwMode="auto">
          <a:xfrm>
            <a:off x="1114425" y="5805488"/>
            <a:ext cx="6477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3" name="Line 13"/>
          <p:cNvSpPr>
            <a:spLocks noChangeShapeType="1"/>
          </p:cNvSpPr>
          <p:nvPr/>
        </p:nvSpPr>
        <p:spPr bwMode="auto">
          <a:xfrm>
            <a:off x="1187450" y="3573463"/>
            <a:ext cx="6477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4" name="Line 14"/>
          <p:cNvSpPr>
            <a:spLocks noChangeShapeType="1"/>
          </p:cNvSpPr>
          <p:nvPr/>
        </p:nvSpPr>
        <p:spPr bwMode="auto">
          <a:xfrm>
            <a:off x="2843213" y="6310313"/>
            <a:ext cx="6477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5" name="Line 15"/>
          <p:cNvSpPr>
            <a:spLocks noChangeShapeType="1"/>
          </p:cNvSpPr>
          <p:nvPr/>
        </p:nvSpPr>
        <p:spPr bwMode="auto">
          <a:xfrm>
            <a:off x="2843213" y="5373688"/>
            <a:ext cx="6477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6" name="Line 16"/>
          <p:cNvSpPr>
            <a:spLocks noChangeShapeType="1"/>
          </p:cNvSpPr>
          <p:nvPr/>
        </p:nvSpPr>
        <p:spPr bwMode="auto">
          <a:xfrm>
            <a:off x="2843213" y="3933825"/>
            <a:ext cx="6477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7" name="Line 17"/>
          <p:cNvSpPr>
            <a:spLocks noChangeShapeType="1"/>
          </p:cNvSpPr>
          <p:nvPr/>
        </p:nvSpPr>
        <p:spPr bwMode="auto">
          <a:xfrm>
            <a:off x="2843213" y="3068638"/>
            <a:ext cx="6477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8" name="Line 18"/>
          <p:cNvSpPr>
            <a:spLocks noChangeShapeType="1"/>
          </p:cNvSpPr>
          <p:nvPr/>
        </p:nvSpPr>
        <p:spPr bwMode="auto">
          <a:xfrm flipV="1">
            <a:off x="1763713" y="5373688"/>
            <a:ext cx="1079500" cy="43180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0259" name="Line 19"/>
          <p:cNvSpPr>
            <a:spLocks noChangeShapeType="1"/>
          </p:cNvSpPr>
          <p:nvPr/>
        </p:nvSpPr>
        <p:spPr bwMode="auto">
          <a:xfrm>
            <a:off x="1763713" y="5805488"/>
            <a:ext cx="1079500" cy="504825"/>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0260" name="Line 20"/>
          <p:cNvSpPr>
            <a:spLocks noChangeShapeType="1"/>
          </p:cNvSpPr>
          <p:nvPr/>
        </p:nvSpPr>
        <p:spPr bwMode="auto">
          <a:xfrm flipV="1">
            <a:off x="1835150" y="3068638"/>
            <a:ext cx="1008063" cy="504825"/>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0261" name="Line 21"/>
          <p:cNvSpPr>
            <a:spLocks noChangeShapeType="1"/>
          </p:cNvSpPr>
          <p:nvPr/>
        </p:nvSpPr>
        <p:spPr bwMode="auto">
          <a:xfrm>
            <a:off x="1906588" y="3644900"/>
            <a:ext cx="1009650" cy="288925"/>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0262" name="Text Box 22"/>
          <p:cNvSpPr txBox="1">
            <a:spLocks noChangeArrowheads="1"/>
          </p:cNvSpPr>
          <p:nvPr/>
        </p:nvSpPr>
        <p:spPr bwMode="auto">
          <a:xfrm>
            <a:off x="3492500" y="6092825"/>
            <a:ext cx="3222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800">
                <a:solidFill>
                  <a:srgbClr val="FF0000"/>
                </a:solidFill>
                <a:latin typeface="Symbol" panose="05050102010706020507" pitchFamily="18" charset="2"/>
              </a:rPr>
              <a:t>s</a:t>
            </a:r>
          </a:p>
        </p:txBody>
      </p:sp>
      <p:sp>
        <p:nvSpPr>
          <p:cNvPr id="23" name="Rectangle 22"/>
          <p:cNvSpPr/>
          <p:nvPr/>
        </p:nvSpPr>
        <p:spPr>
          <a:xfrm>
            <a:off x="2930350" y="5917809"/>
            <a:ext cx="495649" cy="400110"/>
          </a:xfrm>
          <a:prstGeom prst="rect">
            <a:avLst/>
          </a:prstGeom>
        </p:spPr>
        <p:txBody>
          <a:bodyPr wrap="none">
            <a:spAutoFit/>
          </a:bodyPr>
          <a:lstStyle/>
          <a:p>
            <a:r>
              <a:rPr lang="en-AU" altLang="en-US" sz="2000" dirty="0" smtClean="0">
                <a:solidFill>
                  <a:srgbClr val="002060"/>
                </a:solidFill>
                <a:latin typeface="Symbol" panose="05050102010706020507" pitchFamily="18" charset="2"/>
                <a:sym typeface="Symbol" panose="05050102010706020507" pitchFamily="18" charset="2"/>
              </a:rPr>
              <a:t></a:t>
            </a:r>
            <a:endParaRPr lang="en-AU" altLang="en-US" sz="2000" dirty="0">
              <a:solidFill>
                <a:srgbClr val="002060"/>
              </a:solidFill>
              <a:latin typeface="Symbol" panose="05050102010706020507" pitchFamily="18" charset="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1125538"/>
            <a:ext cx="9144000" cy="5732462"/>
          </a:xfrm>
          <a:prstGeom prst="rect">
            <a:avLst/>
          </a:prstGeom>
          <a:solidFill>
            <a:schemeClr val="bg1"/>
          </a:solidFill>
          <a:ln w="9525">
            <a:solidFill>
              <a:schemeClr val="tx1"/>
            </a:solidFill>
            <a:miter lim="800000"/>
            <a:headEnd/>
            <a:tailEnd/>
          </a:ln>
        </p:spPr>
        <p:txBody>
          <a:bodyPr wrap="none" anchor="ct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endParaRPr lang="en-US" altLang="en-US"/>
          </a:p>
        </p:txBody>
      </p:sp>
      <p:sp>
        <p:nvSpPr>
          <p:cNvPr id="11267" name="Text Box 3"/>
          <p:cNvSpPr txBox="1">
            <a:spLocks noChangeArrowheads="1"/>
          </p:cNvSpPr>
          <p:nvPr/>
        </p:nvSpPr>
        <p:spPr bwMode="auto">
          <a:xfrm>
            <a:off x="304800" y="381000"/>
            <a:ext cx="8077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ctr"/>
            <a:r>
              <a:rPr lang="en-AU" altLang="en-US" sz="4000" b="0" dirty="0">
                <a:solidFill>
                  <a:srgbClr val="FF0000"/>
                </a:solidFill>
                <a:latin typeface="+mn-lt"/>
              </a:rPr>
              <a:t>Molecular Orbitals in H</a:t>
            </a:r>
            <a:r>
              <a:rPr lang="en-AU" altLang="en-US" sz="4000" b="0" baseline="-25000" dirty="0">
                <a:solidFill>
                  <a:srgbClr val="FF0000"/>
                </a:solidFill>
                <a:latin typeface="+mn-lt"/>
              </a:rPr>
              <a:t>2</a:t>
            </a:r>
            <a:endParaRPr lang="en-AU" altLang="en-US" sz="4000" b="0" dirty="0">
              <a:solidFill>
                <a:srgbClr val="FF0000"/>
              </a:solidFill>
              <a:latin typeface="+mn-lt"/>
            </a:endParaRPr>
          </a:p>
        </p:txBody>
      </p:sp>
      <p:sp>
        <p:nvSpPr>
          <p:cNvPr id="11268" name="Text Box 4"/>
          <p:cNvSpPr txBox="1">
            <a:spLocks noChangeArrowheads="1"/>
          </p:cNvSpPr>
          <p:nvPr/>
        </p:nvSpPr>
        <p:spPr bwMode="auto">
          <a:xfrm>
            <a:off x="228600" y="1143000"/>
            <a:ext cx="830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sz="2000" b="0"/>
              <a:t>The next-lowest energy orbital is unoccupied.  As it lies above the highest atomic orbital, we refer to it as an </a:t>
            </a:r>
            <a:r>
              <a:rPr lang="en-AU" altLang="en-US" sz="2000" b="0" i="1">
                <a:solidFill>
                  <a:srgbClr val="FF0000"/>
                </a:solidFill>
              </a:rPr>
              <a:t>anti-bonding orbital</a:t>
            </a:r>
            <a:r>
              <a:rPr lang="en-AU" altLang="en-US" sz="2000" b="0"/>
              <a:t>.</a:t>
            </a:r>
          </a:p>
        </p:txBody>
      </p:sp>
      <p:pic>
        <p:nvPicPr>
          <p:cNvPr id="11269" name="Picture 5" descr="H2_3-21G 1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7588" y="5673725"/>
            <a:ext cx="2309812"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descr="H2_3-21G 1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7588" y="4495800"/>
            <a:ext cx="2309812"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Line 7"/>
          <p:cNvSpPr>
            <a:spLocks noChangeShapeType="1"/>
          </p:cNvSpPr>
          <p:nvPr/>
        </p:nvSpPr>
        <p:spPr bwMode="auto">
          <a:xfrm flipH="1">
            <a:off x="3492500" y="5129213"/>
            <a:ext cx="439738" cy="100012"/>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2" name="Line 8"/>
          <p:cNvSpPr>
            <a:spLocks noChangeShapeType="1"/>
          </p:cNvSpPr>
          <p:nvPr/>
        </p:nvSpPr>
        <p:spPr bwMode="auto">
          <a:xfrm flipH="1" flipV="1">
            <a:off x="3419475" y="6237288"/>
            <a:ext cx="622300" cy="87312"/>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3" name="Text Box 9"/>
          <p:cNvSpPr txBox="1">
            <a:spLocks noChangeArrowheads="1"/>
          </p:cNvSpPr>
          <p:nvPr/>
        </p:nvSpPr>
        <p:spPr bwMode="auto">
          <a:xfrm>
            <a:off x="3581400" y="2057400"/>
            <a:ext cx="5257800"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sz="2000" b="0" dirty="0"/>
              <a:t>Look also at the shape of the lobes:</a:t>
            </a:r>
          </a:p>
          <a:p>
            <a:r>
              <a:rPr lang="en-AU" altLang="en-US" sz="2000" b="0" dirty="0"/>
              <a:t>The </a:t>
            </a:r>
            <a:r>
              <a:rPr lang="en-AU" altLang="en-US" sz="2000" b="0" i="1" dirty="0">
                <a:solidFill>
                  <a:srgbClr val="FF0000"/>
                </a:solidFill>
              </a:rPr>
              <a:t>anti-bonding orbital</a:t>
            </a:r>
            <a:r>
              <a:rPr lang="en-AU" altLang="en-US" sz="2000" b="0" dirty="0"/>
              <a:t> has a </a:t>
            </a:r>
            <a:r>
              <a:rPr lang="en-AU" altLang="en-US" sz="2000" b="0" dirty="0">
                <a:solidFill>
                  <a:srgbClr val="FF0000"/>
                </a:solidFill>
              </a:rPr>
              <a:t>node</a:t>
            </a:r>
            <a:r>
              <a:rPr lang="en-AU" altLang="en-US" sz="2000" b="0" dirty="0"/>
              <a:t> between the two nuclei.</a:t>
            </a:r>
          </a:p>
          <a:p>
            <a:endParaRPr lang="en-AU" altLang="en-US" sz="2000" b="0" dirty="0"/>
          </a:p>
          <a:p>
            <a:r>
              <a:rPr lang="en-AU" altLang="en-US" sz="2000" b="0" dirty="0"/>
              <a:t>Where the bonding orbital has an electron density </a:t>
            </a:r>
            <a:r>
              <a:rPr lang="en-AU" altLang="en-US" sz="2000" b="0" u="sng" dirty="0">
                <a:solidFill>
                  <a:srgbClr val="FF0000"/>
                </a:solidFill>
              </a:rPr>
              <a:t>build-up</a:t>
            </a:r>
            <a:r>
              <a:rPr lang="en-AU" altLang="en-US" sz="2000" b="0" dirty="0"/>
              <a:t> between the nuclei, the anti-bonding orbital would have a </a:t>
            </a:r>
            <a:r>
              <a:rPr lang="en-AU" altLang="en-US" sz="2000" b="0" u="sng" dirty="0">
                <a:solidFill>
                  <a:srgbClr val="FF0000"/>
                </a:solidFill>
              </a:rPr>
              <a:t>reduced</a:t>
            </a:r>
            <a:endParaRPr lang="en-AU" altLang="en-US" sz="2000" b="0" dirty="0"/>
          </a:p>
          <a:p>
            <a:r>
              <a:rPr lang="en-AU" altLang="en-US" sz="2000" b="0" dirty="0"/>
              <a:t>		          electron density (</a:t>
            </a:r>
            <a:r>
              <a:rPr lang="en-AU" altLang="en-US" sz="2200" b="0" i="1" dirty="0" smtClean="0">
                <a:latin typeface="Symbol" panose="05050102010706020507" pitchFamily="18" charset="2"/>
              </a:rPr>
              <a:t>y </a:t>
            </a:r>
            <a:r>
              <a:rPr lang="en-AU" altLang="en-US" sz="2000" b="0" baseline="30000" dirty="0" smtClean="0"/>
              <a:t>2</a:t>
            </a:r>
            <a:r>
              <a:rPr lang="en-AU" altLang="en-US" sz="2000" b="0" dirty="0"/>
              <a:t>).</a:t>
            </a:r>
          </a:p>
        </p:txBody>
      </p:sp>
      <p:sp>
        <p:nvSpPr>
          <p:cNvPr id="11274" name="Text Box 10"/>
          <p:cNvSpPr txBox="1">
            <a:spLocks noChangeArrowheads="1"/>
          </p:cNvSpPr>
          <p:nvPr/>
        </p:nvSpPr>
        <p:spPr bwMode="auto">
          <a:xfrm>
            <a:off x="6019800" y="4800600"/>
            <a:ext cx="2743200" cy="696913"/>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nSpc>
                <a:spcPct val="90000"/>
              </a:lnSpc>
              <a:spcBef>
                <a:spcPct val="50000"/>
              </a:spcBef>
            </a:pPr>
            <a:r>
              <a:rPr lang="en-AU" altLang="en-US" sz="1400" dirty="0">
                <a:solidFill>
                  <a:srgbClr val="FF0000"/>
                </a:solidFill>
              </a:rPr>
              <a:t>This orbital is called the Lowest Unoccupied Molecular Orbital </a:t>
            </a:r>
            <a:r>
              <a:rPr lang="en-AU" altLang="en-US" sz="1400" dirty="0"/>
              <a:t>(LUMO)</a:t>
            </a:r>
            <a:endParaRPr lang="en-AU" altLang="en-US" sz="1400" dirty="0">
              <a:latin typeface="Times New Roman" panose="02020603050405020304" pitchFamily="18" charset="0"/>
            </a:endParaRPr>
          </a:p>
        </p:txBody>
      </p:sp>
      <p:sp>
        <p:nvSpPr>
          <p:cNvPr id="11275" name="Text Box 11"/>
          <p:cNvSpPr txBox="1">
            <a:spLocks noChangeArrowheads="1"/>
          </p:cNvSpPr>
          <p:nvPr/>
        </p:nvSpPr>
        <p:spPr bwMode="auto">
          <a:xfrm>
            <a:off x="6019800" y="5932488"/>
            <a:ext cx="2743200" cy="69691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nSpc>
                <a:spcPct val="90000"/>
              </a:lnSpc>
              <a:spcBef>
                <a:spcPct val="50000"/>
              </a:spcBef>
            </a:pPr>
            <a:r>
              <a:rPr lang="en-AU" altLang="en-US" sz="1400" dirty="0">
                <a:solidFill>
                  <a:srgbClr val="FF0000"/>
                </a:solidFill>
              </a:rPr>
              <a:t>This orbital is called the Highest Occupied Molecular Orbital </a:t>
            </a:r>
            <a:r>
              <a:rPr lang="en-AU" altLang="en-US" sz="1400" dirty="0"/>
              <a:t>(HOMO)</a:t>
            </a:r>
            <a:endParaRPr lang="en-AU" altLang="en-US" sz="1400" dirty="0">
              <a:latin typeface="Times New Roman" panose="02020603050405020304" pitchFamily="18" charset="0"/>
            </a:endParaRPr>
          </a:p>
        </p:txBody>
      </p:sp>
      <p:sp>
        <p:nvSpPr>
          <p:cNvPr id="11276" name="Text Box 12"/>
          <p:cNvSpPr txBox="1">
            <a:spLocks noChangeArrowheads="1"/>
          </p:cNvSpPr>
          <p:nvPr/>
        </p:nvSpPr>
        <p:spPr bwMode="auto">
          <a:xfrm>
            <a:off x="252413" y="5589588"/>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a:solidFill>
                  <a:srgbClr val="FF0000"/>
                </a:solidFill>
              </a:rPr>
              <a:t>1s</a:t>
            </a:r>
            <a:endParaRPr lang="en-AU" altLang="en-US" i="1">
              <a:solidFill>
                <a:srgbClr val="FF0000"/>
              </a:solidFill>
              <a:latin typeface="Times New Roman" panose="02020603050405020304" pitchFamily="18" charset="0"/>
            </a:endParaRPr>
          </a:p>
        </p:txBody>
      </p:sp>
      <p:sp>
        <p:nvSpPr>
          <p:cNvPr id="11277" name="Text Box 13"/>
          <p:cNvSpPr txBox="1">
            <a:spLocks noChangeArrowheads="1"/>
          </p:cNvSpPr>
          <p:nvPr/>
        </p:nvSpPr>
        <p:spPr bwMode="auto">
          <a:xfrm>
            <a:off x="252413" y="3357563"/>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a:solidFill>
                  <a:srgbClr val="FF0000"/>
                </a:solidFill>
              </a:rPr>
              <a:t>2s</a:t>
            </a:r>
            <a:endParaRPr lang="en-AU" altLang="en-US" i="1">
              <a:solidFill>
                <a:srgbClr val="FF0000"/>
              </a:solidFill>
              <a:latin typeface="Times New Roman" panose="02020603050405020304" pitchFamily="18" charset="0"/>
            </a:endParaRPr>
          </a:p>
        </p:txBody>
      </p:sp>
      <p:sp>
        <p:nvSpPr>
          <p:cNvPr id="11278" name="Text Box 14"/>
          <p:cNvSpPr txBox="1">
            <a:spLocks noChangeArrowheads="1"/>
          </p:cNvSpPr>
          <p:nvPr/>
        </p:nvSpPr>
        <p:spPr bwMode="auto">
          <a:xfrm>
            <a:off x="523875" y="2105025"/>
            <a:ext cx="914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ctr"/>
            <a:r>
              <a:rPr lang="en-AU" altLang="en-US" i="1">
                <a:solidFill>
                  <a:srgbClr val="FF0000"/>
                </a:solidFill>
              </a:rPr>
              <a:t>R</a:t>
            </a:r>
            <a:r>
              <a:rPr lang="en-AU" altLang="en-US">
                <a:solidFill>
                  <a:srgbClr val="FF0000"/>
                </a:solidFill>
              </a:rPr>
              <a:t> = </a:t>
            </a:r>
            <a:r>
              <a:rPr lang="en-AU" altLang="en-US">
                <a:solidFill>
                  <a:srgbClr val="FF0000"/>
                </a:solidFill>
                <a:latin typeface="Symbol" panose="05050102010706020507" pitchFamily="18" charset="2"/>
              </a:rPr>
              <a:t>¥</a:t>
            </a:r>
            <a:endParaRPr lang="en-AU" altLang="en-US">
              <a:solidFill>
                <a:srgbClr val="FF0000"/>
              </a:solidFill>
            </a:endParaRPr>
          </a:p>
          <a:p>
            <a:pPr algn="ctr"/>
            <a:r>
              <a:rPr lang="en-AU" altLang="en-US">
                <a:solidFill>
                  <a:srgbClr val="FF0000"/>
                </a:solidFill>
              </a:rPr>
              <a:t>(H)</a:t>
            </a:r>
            <a:endParaRPr lang="en-AU" altLang="en-US">
              <a:latin typeface="Times New Roman" panose="02020603050405020304" pitchFamily="18" charset="0"/>
            </a:endParaRPr>
          </a:p>
        </p:txBody>
      </p:sp>
      <p:sp>
        <p:nvSpPr>
          <p:cNvPr id="11280" name="Text Box 16"/>
          <p:cNvSpPr txBox="1">
            <a:spLocks noChangeArrowheads="1"/>
          </p:cNvSpPr>
          <p:nvPr/>
        </p:nvSpPr>
        <p:spPr bwMode="auto">
          <a:xfrm>
            <a:off x="1116013" y="5589588"/>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a:solidFill>
                  <a:srgbClr val="FF0000"/>
                </a:solidFill>
                <a:latin typeface="Symbol" panose="05050102010706020507" pitchFamily="18" charset="2"/>
              </a:rPr>
              <a:t>­</a:t>
            </a:r>
          </a:p>
        </p:txBody>
      </p:sp>
      <p:sp>
        <p:nvSpPr>
          <p:cNvPr id="11281" name="Text Box 17"/>
          <p:cNvSpPr txBox="1">
            <a:spLocks noChangeArrowheads="1"/>
          </p:cNvSpPr>
          <p:nvPr/>
        </p:nvSpPr>
        <p:spPr bwMode="auto">
          <a:xfrm>
            <a:off x="2578100" y="2133600"/>
            <a:ext cx="914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ctr"/>
            <a:r>
              <a:rPr lang="en-AU" altLang="en-US" dirty="0"/>
              <a:t>0.735 Å</a:t>
            </a:r>
          </a:p>
          <a:p>
            <a:pPr algn="ctr"/>
            <a:r>
              <a:rPr lang="en-AU" altLang="en-US" dirty="0"/>
              <a:t>(H</a:t>
            </a:r>
            <a:r>
              <a:rPr lang="en-AU" altLang="en-US" baseline="-25000" dirty="0"/>
              <a:t>2</a:t>
            </a:r>
            <a:r>
              <a:rPr lang="en-AU" altLang="en-US" dirty="0"/>
              <a:t>)</a:t>
            </a:r>
            <a:endParaRPr lang="en-AU" altLang="en-US" i="1" dirty="0">
              <a:latin typeface="Times New Roman" panose="02020603050405020304" pitchFamily="18" charset="0"/>
            </a:endParaRPr>
          </a:p>
        </p:txBody>
      </p:sp>
      <p:sp>
        <p:nvSpPr>
          <p:cNvPr id="11282" name="Line 18"/>
          <p:cNvSpPr>
            <a:spLocks noChangeShapeType="1"/>
          </p:cNvSpPr>
          <p:nvPr/>
        </p:nvSpPr>
        <p:spPr bwMode="auto">
          <a:xfrm>
            <a:off x="971550" y="5734050"/>
            <a:ext cx="6477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3" name="Line 19"/>
          <p:cNvSpPr>
            <a:spLocks noChangeShapeType="1"/>
          </p:cNvSpPr>
          <p:nvPr/>
        </p:nvSpPr>
        <p:spPr bwMode="auto">
          <a:xfrm>
            <a:off x="1044575" y="3502025"/>
            <a:ext cx="6477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4" name="Line 20"/>
          <p:cNvSpPr>
            <a:spLocks noChangeShapeType="1"/>
          </p:cNvSpPr>
          <p:nvPr/>
        </p:nvSpPr>
        <p:spPr bwMode="auto">
          <a:xfrm>
            <a:off x="2700338" y="6218238"/>
            <a:ext cx="6477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5" name="Line 21"/>
          <p:cNvSpPr>
            <a:spLocks noChangeShapeType="1"/>
          </p:cNvSpPr>
          <p:nvPr/>
        </p:nvSpPr>
        <p:spPr bwMode="auto">
          <a:xfrm>
            <a:off x="2700338" y="5302250"/>
            <a:ext cx="6477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6" name="Line 22"/>
          <p:cNvSpPr>
            <a:spLocks noChangeShapeType="1"/>
          </p:cNvSpPr>
          <p:nvPr/>
        </p:nvSpPr>
        <p:spPr bwMode="auto">
          <a:xfrm>
            <a:off x="2700338" y="3862388"/>
            <a:ext cx="6477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7" name="Line 23"/>
          <p:cNvSpPr>
            <a:spLocks noChangeShapeType="1"/>
          </p:cNvSpPr>
          <p:nvPr/>
        </p:nvSpPr>
        <p:spPr bwMode="auto">
          <a:xfrm>
            <a:off x="2700338" y="2997200"/>
            <a:ext cx="6477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8" name="Line 24"/>
          <p:cNvSpPr>
            <a:spLocks noChangeShapeType="1"/>
          </p:cNvSpPr>
          <p:nvPr/>
        </p:nvSpPr>
        <p:spPr bwMode="auto">
          <a:xfrm flipV="1">
            <a:off x="1620838" y="5302250"/>
            <a:ext cx="1079500" cy="43180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1289" name="Line 25"/>
          <p:cNvSpPr>
            <a:spLocks noChangeShapeType="1"/>
          </p:cNvSpPr>
          <p:nvPr/>
        </p:nvSpPr>
        <p:spPr bwMode="auto">
          <a:xfrm>
            <a:off x="1620838" y="5734050"/>
            <a:ext cx="1079500" cy="504825"/>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1290" name="Line 26"/>
          <p:cNvSpPr>
            <a:spLocks noChangeShapeType="1"/>
          </p:cNvSpPr>
          <p:nvPr/>
        </p:nvSpPr>
        <p:spPr bwMode="auto">
          <a:xfrm flipV="1">
            <a:off x="1692275" y="2997200"/>
            <a:ext cx="1008063" cy="504825"/>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1291" name="Line 27"/>
          <p:cNvSpPr>
            <a:spLocks noChangeShapeType="1"/>
          </p:cNvSpPr>
          <p:nvPr/>
        </p:nvSpPr>
        <p:spPr bwMode="auto">
          <a:xfrm>
            <a:off x="1692275" y="3500438"/>
            <a:ext cx="1081088" cy="36195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1292" name="Text Box 28"/>
          <p:cNvSpPr txBox="1">
            <a:spLocks noChangeArrowheads="1"/>
          </p:cNvSpPr>
          <p:nvPr/>
        </p:nvSpPr>
        <p:spPr bwMode="auto">
          <a:xfrm>
            <a:off x="2411413" y="6165850"/>
            <a:ext cx="3222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800">
                <a:solidFill>
                  <a:srgbClr val="FF0000"/>
                </a:solidFill>
                <a:latin typeface="Symbol" panose="05050102010706020507" pitchFamily="18" charset="2"/>
              </a:rPr>
              <a:t>s</a:t>
            </a:r>
          </a:p>
        </p:txBody>
      </p:sp>
      <p:sp>
        <p:nvSpPr>
          <p:cNvPr id="11293" name="Text Box 29"/>
          <p:cNvSpPr txBox="1">
            <a:spLocks noChangeArrowheads="1"/>
          </p:cNvSpPr>
          <p:nvPr/>
        </p:nvSpPr>
        <p:spPr bwMode="auto">
          <a:xfrm>
            <a:off x="2411413" y="5013325"/>
            <a:ext cx="3984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800">
                <a:solidFill>
                  <a:srgbClr val="FF0000"/>
                </a:solidFill>
                <a:latin typeface="Symbol" panose="05050102010706020507" pitchFamily="18" charset="2"/>
              </a:rPr>
              <a:t>s</a:t>
            </a:r>
            <a:r>
              <a:rPr lang="en-US" altLang="en-US" sz="1800" baseline="30000">
                <a:solidFill>
                  <a:srgbClr val="FF0000"/>
                </a:solidFill>
                <a:latin typeface="Symbol" panose="05050102010706020507" pitchFamily="18" charset="2"/>
              </a:rPr>
              <a:t>*</a:t>
            </a:r>
          </a:p>
        </p:txBody>
      </p:sp>
      <p:sp>
        <p:nvSpPr>
          <p:cNvPr id="30" name="Rectangle 29"/>
          <p:cNvSpPr/>
          <p:nvPr/>
        </p:nvSpPr>
        <p:spPr>
          <a:xfrm>
            <a:off x="2760789" y="5837178"/>
            <a:ext cx="495649" cy="400110"/>
          </a:xfrm>
          <a:prstGeom prst="rect">
            <a:avLst/>
          </a:prstGeom>
        </p:spPr>
        <p:txBody>
          <a:bodyPr wrap="none">
            <a:spAutoFit/>
          </a:bodyPr>
          <a:lstStyle/>
          <a:p>
            <a:r>
              <a:rPr lang="en-AU" altLang="en-US" sz="2000" dirty="0" smtClean="0">
                <a:solidFill>
                  <a:srgbClr val="002060"/>
                </a:solidFill>
                <a:latin typeface="Symbol" panose="05050102010706020507" pitchFamily="18" charset="2"/>
                <a:sym typeface="Symbol" panose="05050102010706020507" pitchFamily="18" charset="2"/>
              </a:rPr>
              <a:t></a:t>
            </a:r>
            <a:endParaRPr lang="en-AU" altLang="en-US" sz="2000" dirty="0">
              <a:solidFill>
                <a:srgbClr val="002060"/>
              </a:solidFill>
              <a:latin typeface="Symbol" panose="05050102010706020507" pitchFamily="18" charset="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1125538"/>
            <a:ext cx="9144000" cy="5732462"/>
          </a:xfrm>
          <a:prstGeom prst="rect">
            <a:avLst/>
          </a:prstGeom>
          <a:solidFill>
            <a:schemeClr val="bg1"/>
          </a:solidFill>
          <a:ln w="9525">
            <a:solidFill>
              <a:schemeClr val="tx1"/>
            </a:solidFill>
            <a:miter lim="800000"/>
            <a:headEnd/>
            <a:tailEnd/>
          </a:ln>
        </p:spPr>
        <p:txBody>
          <a:bodyPr wrap="none" anchor="ct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endParaRPr lang="en-US" altLang="en-US"/>
          </a:p>
        </p:txBody>
      </p:sp>
      <p:sp>
        <p:nvSpPr>
          <p:cNvPr id="12291" name="Text Box 3"/>
          <p:cNvSpPr txBox="1">
            <a:spLocks noChangeArrowheads="1"/>
          </p:cNvSpPr>
          <p:nvPr/>
        </p:nvSpPr>
        <p:spPr bwMode="auto">
          <a:xfrm>
            <a:off x="304800" y="134938"/>
            <a:ext cx="8077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ctr"/>
            <a:r>
              <a:rPr lang="en-AU" altLang="en-US" sz="4000" b="0" dirty="0">
                <a:solidFill>
                  <a:srgbClr val="FF0000"/>
                </a:solidFill>
                <a:latin typeface="+mn-lt"/>
              </a:rPr>
              <a:t>Molecular Orbital Theory</a:t>
            </a:r>
          </a:p>
        </p:txBody>
      </p:sp>
      <p:pic>
        <p:nvPicPr>
          <p:cNvPr id="12292" name="Picture 4" descr="H2_3-21G 1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572000"/>
            <a:ext cx="38862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Line 5"/>
          <p:cNvSpPr>
            <a:spLocks noChangeShapeType="1"/>
          </p:cNvSpPr>
          <p:nvPr/>
        </p:nvSpPr>
        <p:spPr bwMode="auto">
          <a:xfrm flipV="1">
            <a:off x="1619250" y="5734050"/>
            <a:ext cx="720725" cy="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4" name="Text Box 6"/>
          <p:cNvSpPr txBox="1">
            <a:spLocks noChangeArrowheads="1"/>
          </p:cNvSpPr>
          <p:nvPr/>
        </p:nvSpPr>
        <p:spPr bwMode="auto">
          <a:xfrm>
            <a:off x="228600" y="1143000"/>
            <a:ext cx="8305800" cy="567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sz="2000" b="0" dirty="0"/>
              <a:t>The solution to the Wave Equation for molecules leads to quantum states with </a:t>
            </a:r>
            <a:r>
              <a:rPr lang="en-AU" altLang="en-US" sz="2000" b="0" u="sng" dirty="0">
                <a:solidFill>
                  <a:srgbClr val="FF0000"/>
                </a:solidFill>
              </a:rPr>
              <a:t>discrete energy levels</a:t>
            </a:r>
            <a:r>
              <a:rPr lang="en-AU" altLang="en-US" sz="2000" b="0" dirty="0"/>
              <a:t> and well-defined shapes of electron waves (</a:t>
            </a:r>
            <a:r>
              <a:rPr lang="en-AU" altLang="en-US" sz="2000" b="0" u="sng" dirty="0">
                <a:solidFill>
                  <a:srgbClr val="FF0000"/>
                </a:solidFill>
              </a:rPr>
              <a:t>molecular orbitals</a:t>
            </a:r>
            <a:r>
              <a:rPr lang="en-AU" altLang="en-US" sz="2000" b="0" dirty="0"/>
              <a:t>), </a:t>
            </a:r>
            <a:r>
              <a:rPr lang="en-AU" altLang="en-US" sz="2000" b="0" i="1" dirty="0"/>
              <a:t>j</a:t>
            </a:r>
            <a:r>
              <a:rPr lang="en-AU" altLang="en-US" sz="2000" b="0" i="1" dirty="0">
                <a:solidFill>
                  <a:srgbClr val="0000FF"/>
                </a:solidFill>
              </a:rPr>
              <a:t>ust like atoms</a:t>
            </a:r>
            <a:r>
              <a:rPr lang="en-AU" altLang="en-US" sz="2000" b="0" dirty="0"/>
              <a:t>.</a:t>
            </a:r>
            <a:endParaRPr lang="en-AU" altLang="en-US" sz="1800" b="0" dirty="0">
              <a:solidFill>
                <a:schemeClr val="accent2"/>
              </a:solidFill>
            </a:endParaRPr>
          </a:p>
          <a:p>
            <a:endParaRPr lang="en-AU" altLang="en-US" sz="1800" b="0" dirty="0">
              <a:solidFill>
                <a:srgbClr val="FF0000"/>
              </a:solidFill>
            </a:endParaRPr>
          </a:p>
          <a:p>
            <a:r>
              <a:rPr lang="en-AU" altLang="en-US" sz="1800" b="0" dirty="0">
                <a:solidFill>
                  <a:srgbClr val="FF0000"/>
                </a:solidFill>
              </a:rPr>
              <a:t>Each orbital contains a maximum of two (spin-paired) electrons</a:t>
            </a:r>
            <a:r>
              <a:rPr lang="en-AU" altLang="en-US" sz="1800" b="0" dirty="0"/>
              <a:t>, </a:t>
            </a:r>
            <a:r>
              <a:rPr lang="en-AU" altLang="en-US" sz="1800" b="0" i="1" dirty="0">
                <a:solidFill>
                  <a:srgbClr val="0000FF"/>
                </a:solidFill>
              </a:rPr>
              <a:t>just like atoms</a:t>
            </a:r>
            <a:r>
              <a:rPr lang="en-AU" altLang="en-US" sz="1800" b="0" i="1" dirty="0">
                <a:solidFill>
                  <a:srgbClr val="FF0000"/>
                </a:solidFill>
              </a:rPr>
              <a:t>.</a:t>
            </a:r>
          </a:p>
          <a:p>
            <a:endParaRPr lang="en-AU" altLang="en-US" sz="1800" b="0" dirty="0">
              <a:solidFill>
                <a:srgbClr val="FF0000"/>
              </a:solidFill>
            </a:endParaRPr>
          </a:p>
          <a:p>
            <a:r>
              <a:rPr lang="en-AU" altLang="en-US" sz="1800" b="0" dirty="0">
                <a:solidFill>
                  <a:srgbClr val="FF0000"/>
                </a:solidFill>
              </a:rPr>
              <a:t>Bonds form because the energy of the electrons is lower in the molecules than it is in isolated atoms.  Stability is conferred by electron </a:t>
            </a:r>
            <a:r>
              <a:rPr lang="en-AU" altLang="en-US" sz="1800" b="0" i="1" dirty="0">
                <a:solidFill>
                  <a:srgbClr val="0000FF"/>
                </a:solidFill>
              </a:rPr>
              <a:t>delocalization</a:t>
            </a:r>
            <a:r>
              <a:rPr lang="en-AU" altLang="en-US" sz="1800" b="0" dirty="0">
                <a:solidFill>
                  <a:srgbClr val="FF0000"/>
                </a:solidFill>
              </a:rPr>
              <a:t> in the molecule as they are </a:t>
            </a:r>
            <a:r>
              <a:rPr lang="en-AU" altLang="en-US" sz="1800" b="0" dirty="0">
                <a:solidFill>
                  <a:srgbClr val="0000FF"/>
                </a:solidFill>
              </a:rPr>
              <a:t>bound </a:t>
            </a:r>
            <a:r>
              <a:rPr lang="en-AU" altLang="en-US" sz="1800" b="0" dirty="0">
                <a:solidFill>
                  <a:srgbClr val="FF0000"/>
                </a:solidFill>
              </a:rPr>
              <a:t>by more than one nucleus (longer de Broglie wavelength).</a:t>
            </a:r>
          </a:p>
          <a:p>
            <a:endParaRPr lang="en-AU" altLang="en-US" sz="1800" b="0" dirty="0"/>
          </a:p>
          <a:p>
            <a:r>
              <a:rPr lang="en-AU" altLang="en-US" sz="1800" b="0" dirty="0"/>
              <a:t>This gives us a convenient picture of a bond as a pair of shared (delocalized) electrons.  It also suggests some simple (and commonly-used) ways of</a:t>
            </a:r>
          </a:p>
          <a:p>
            <a:r>
              <a:rPr lang="en-AU" altLang="en-US" sz="1800" b="0" dirty="0"/>
              <a:t>				representing simple </a:t>
            </a:r>
            <a:r>
              <a:rPr lang="en-AU" altLang="en-US" sz="1800" b="0" dirty="0" smtClean="0">
                <a:latin typeface="Symbol" panose="05050102010706020507" pitchFamily="18" charset="2"/>
              </a:rPr>
              <a:t>s</a:t>
            </a:r>
            <a:r>
              <a:rPr lang="en-AU" altLang="en-US" sz="1800" b="0" dirty="0" smtClean="0"/>
              <a:t> </a:t>
            </a:r>
            <a:r>
              <a:rPr lang="en-AU" altLang="en-US" sz="1800" b="0" dirty="0"/>
              <a:t>bonds as:</a:t>
            </a:r>
          </a:p>
          <a:p>
            <a:endParaRPr lang="en-AU" altLang="en-US" sz="1800" b="0" dirty="0"/>
          </a:p>
          <a:p>
            <a:r>
              <a:rPr lang="en-AU" altLang="en-US" sz="1800" b="0" dirty="0"/>
              <a:t>				</a:t>
            </a:r>
            <a:r>
              <a:rPr lang="en-AU" altLang="en-US" sz="1800" b="0" dirty="0">
                <a:solidFill>
                  <a:srgbClr val="FF0000"/>
                </a:solidFill>
              </a:rPr>
              <a:t>1.  A shared pair of electrons (dots)</a:t>
            </a:r>
            <a:endParaRPr lang="en-AU" altLang="en-US" sz="1800" b="0" dirty="0"/>
          </a:p>
          <a:p>
            <a:r>
              <a:rPr lang="en-AU" altLang="en-US" sz="1800" b="0" dirty="0"/>
              <a:t>			</a:t>
            </a:r>
            <a:r>
              <a:rPr lang="en-AU" altLang="en-US" sz="1800" b="0" dirty="0" smtClean="0"/>
              <a:t>					   </a:t>
            </a:r>
            <a:r>
              <a:rPr lang="en-AU" altLang="en-US" sz="1800" b="0" dirty="0"/>
              <a:t>H : H</a:t>
            </a:r>
          </a:p>
          <a:p>
            <a:endParaRPr lang="en-AU" altLang="en-US" sz="1800" b="0" dirty="0"/>
          </a:p>
          <a:p>
            <a:r>
              <a:rPr lang="en-AU" altLang="en-US" sz="1800" b="0" dirty="0">
                <a:solidFill>
                  <a:srgbClr val="FF0000"/>
                </a:solidFill>
              </a:rPr>
              <a:t>				2.  A </a:t>
            </a:r>
            <a:r>
              <a:rPr lang="en-AU" altLang="en-US" sz="1800" b="0" u="sng" dirty="0">
                <a:solidFill>
                  <a:srgbClr val="FF0000"/>
                </a:solidFill>
              </a:rPr>
              <a:t>line</a:t>
            </a:r>
            <a:r>
              <a:rPr lang="en-AU" altLang="en-US" sz="1800" b="0" dirty="0">
                <a:solidFill>
                  <a:srgbClr val="FF0000"/>
                </a:solidFill>
              </a:rPr>
              <a:t> between nuclei.</a:t>
            </a:r>
            <a:endParaRPr lang="en-AU" altLang="en-US" sz="1800" b="0" dirty="0">
              <a:solidFill>
                <a:schemeClr val="accent2"/>
              </a:solidFill>
            </a:endParaRPr>
          </a:p>
          <a:p>
            <a:r>
              <a:rPr lang="en-AU" altLang="en-US" sz="1800" b="0" dirty="0">
                <a:solidFill>
                  <a:schemeClr val="accent2"/>
                </a:solidFill>
              </a:rPr>
              <a:t>							</a:t>
            </a:r>
            <a:r>
              <a:rPr lang="en-AU" altLang="en-US" sz="1800" b="0" dirty="0"/>
              <a:t>      H-H</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04800" y="381000"/>
            <a:ext cx="8077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ctr"/>
            <a:r>
              <a:rPr lang="en-AU" altLang="en-US" sz="4000" b="0" dirty="0">
                <a:solidFill>
                  <a:srgbClr val="FF0000"/>
                </a:solidFill>
                <a:latin typeface="+mn-lt"/>
              </a:rPr>
              <a:t>Bonding of Multi-Electron Atoms</a:t>
            </a:r>
          </a:p>
        </p:txBody>
      </p:sp>
      <p:sp>
        <p:nvSpPr>
          <p:cNvPr id="13315" name="Text Box 3"/>
          <p:cNvSpPr txBox="1">
            <a:spLocks noChangeArrowheads="1"/>
          </p:cNvSpPr>
          <p:nvPr/>
        </p:nvSpPr>
        <p:spPr bwMode="auto">
          <a:xfrm>
            <a:off x="304800" y="1295400"/>
            <a:ext cx="8305800"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sz="2000" b="0" dirty="0"/>
              <a:t>What kinds of orbitals and bonds form when an atom has more than one electron to share?</a:t>
            </a:r>
          </a:p>
          <a:p>
            <a:endParaRPr lang="en-AU" altLang="en-US" sz="2000" b="0" dirty="0"/>
          </a:p>
          <a:p>
            <a:r>
              <a:rPr lang="en-AU" altLang="en-US" sz="2000" b="0" dirty="0"/>
              <a:t>We will step up the complexity gradually, first considering other diatomic molecules.  These fall into two classes</a:t>
            </a:r>
          </a:p>
          <a:p>
            <a:endParaRPr lang="en-AU" altLang="en-US" sz="2000" b="0" dirty="0"/>
          </a:p>
          <a:p>
            <a:r>
              <a:rPr lang="en-AU" altLang="en-US" sz="2000" b="0" i="1" dirty="0"/>
              <a:t>1. </a:t>
            </a:r>
            <a:r>
              <a:rPr lang="en-AU" altLang="en-US" sz="2000" b="0" i="1" dirty="0" err="1"/>
              <a:t>Homonuclear</a:t>
            </a:r>
            <a:r>
              <a:rPr lang="en-AU" altLang="en-US" sz="2000" b="0" i="1" dirty="0"/>
              <a:t> </a:t>
            </a:r>
            <a:r>
              <a:rPr lang="en-AU" altLang="en-US" sz="2000" b="0" i="1" dirty="0" err="1"/>
              <a:t>Diatomics</a:t>
            </a:r>
            <a:r>
              <a:rPr lang="en-AU" altLang="en-US" sz="2000" b="0" i="1" dirty="0"/>
              <a:t>.</a:t>
            </a:r>
            <a:r>
              <a:rPr lang="en-AU" altLang="en-US" sz="2000" b="0" dirty="0"/>
              <a:t>  These are formed when two </a:t>
            </a:r>
            <a:r>
              <a:rPr lang="en-AU" altLang="en-US" sz="2000" b="0" i="1" dirty="0"/>
              <a:t>identical</a:t>
            </a:r>
            <a:r>
              <a:rPr lang="en-AU" altLang="en-US" sz="2000" b="0" dirty="0"/>
              <a:t> atoms combine to form a bond.  </a:t>
            </a:r>
            <a:r>
              <a:rPr lang="en-AU" altLang="en-US" sz="2000" b="0" i="1" dirty="0" smtClean="0"/>
              <a:t>e.g</a:t>
            </a:r>
            <a:r>
              <a:rPr lang="en-AU" altLang="en-US" sz="2000" b="0" i="1" dirty="0"/>
              <a:t>. </a:t>
            </a:r>
            <a:r>
              <a:rPr lang="en-AU" altLang="en-US" sz="2000" b="0" dirty="0"/>
              <a:t>H</a:t>
            </a:r>
            <a:r>
              <a:rPr lang="en-AU" altLang="en-US" sz="2000" b="0" baseline="-25000" dirty="0"/>
              <a:t>2</a:t>
            </a:r>
            <a:r>
              <a:rPr lang="en-AU" altLang="en-US" sz="2000" b="0" dirty="0"/>
              <a:t>, F</a:t>
            </a:r>
            <a:r>
              <a:rPr lang="en-AU" altLang="en-US" sz="2000" b="0" baseline="-25000" dirty="0"/>
              <a:t>2</a:t>
            </a:r>
            <a:r>
              <a:rPr lang="en-AU" altLang="en-US" sz="2000" b="0" dirty="0"/>
              <a:t>, Cl</a:t>
            </a:r>
            <a:r>
              <a:rPr lang="en-AU" altLang="en-US" sz="2000" b="0" baseline="-25000" dirty="0"/>
              <a:t>2</a:t>
            </a:r>
            <a:r>
              <a:rPr lang="en-AU" altLang="en-US" sz="2000" b="0" dirty="0"/>
              <a:t>, O</a:t>
            </a:r>
            <a:r>
              <a:rPr lang="en-AU" altLang="en-US" sz="2000" b="0" baseline="-25000" dirty="0"/>
              <a:t>2</a:t>
            </a:r>
            <a:r>
              <a:rPr lang="en-AU" altLang="en-US" sz="2000" b="0" dirty="0"/>
              <a:t>…</a:t>
            </a:r>
          </a:p>
          <a:p>
            <a:endParaRPr lang="en-AU" altLang="en-US" sz="2000" b="0" dirty="0"/>
          </a:p>
          <a:p>
            <a:endParaRPr lang="en-AU" altLang="en-US" sz="2000" b="0" dirty="0"/>
          </a:p>
          <a:p>
            <a:endParaRPr lang="en-AU" altLang="en-US" sz="2000" b="0" dirty="0"/>
          </a:p>
          <a:p>
            <a:endParaRPr lang="en-AU" altLang="en-US" sz="2000" b="0" i="1" dirty="0"/>
          </a:p>
          <a:p>
            <a:r>
              <a:rPr lang="en-AU" altLang="en-US" sz="2000" b="0" i="1" dirty="0"/>
              <a:t>2. </a:t>
            </a:r>
            <a:r>
              <a:rPr lang="en-AU" altLang="en-US" sz="2000" b="0" i="1" dirty="0" err="1"/>
              <a:t>Heteronuclear</a:t>
            </a:r>
            <a:r>
              <a:rPr lang="en-AU" altLang="en-US" sz="2000" b="0" i="1" dirty="0"/>
              <a:t> </a:t>
            </a:r>
            <a:r>
              <a:rPr lang="en-AU" altLang="en-US" sz="2000" b="0" i="1" dirty="0" err="1"/>
              <a:t>Diatomics</a:t>
            </a:r>
            <a:r>
              <a:rPr lang="en-AU" altLang="en-US" sz="2000" b="0" i="1" dirty="0"/>
              <a:t>.</a:t>
            </a:r>
            <a:r>
              <a:rPr lang="en-AU" altLang="en-US" sz="2000" b="0" dirty="0"/>
              <a:t>  These are formed when two </a:t>
            </a:r>
            <a:r>
              <a:rPr lang="en-AU" altLang="en-US" sz="2000" b="0" i="1" dirty="0"/>
              <a:t>different</a:t>
            </a:r>
            <a:r>
              <a:rPr lang="en-AU" altLang="en-US" sz="2000" b="0" dirty="0"/>
              <a:t> atoms combine to form a bond. </a:t>
            </a:r>
            <a:r>
              <a:rPr lang="en-AU" altLang="en-US" sz="2000" b="0" i="1" dirty="0"/>
              <a:t> </a:t>
            </a:r>
            <a:r>
              <a:rPr lang="en-AU" altLang="en-US" sz="2000" b="0" i="1" dirty="0" smtClean="0"/>
              <a:t>e.g</a:t>
            </a:r>
            <a:r>
              <a:rPr lang="en-AU" altLang="en-US" sz="2000" b="0" i="1" dirty="0"/>
              <a:t>.</a:t>
            </a:r>
            <a:r>
              <a:rPr lang="en-AU" altLang="en-US" sz="2000" b="0" dirty="0"/>
              <a:t> HF, NO, CO, </a:t>
            </a:r>
            <a:r>
              <a:rPr lang="en-AU" altLang="en-US" sz="2000" b="0" dirty="0" err="1"/>
              <a:t>ClBr</a:t>
            </a:r>
            <a:endParaRPr lang="en-AU" altLang="en-US" sz="2000" b="0" dirty="0"/>
          </a:p>
        </p:txBody>
      </p:sp>
      <p:sp>
        <p:nvSpPr>
          <p:cNvPr id="13316" name="Text Box 4"/>
          <p:cNvSpPr txBox="1">
            <a:spLocks noChangeArrowheads="1"/>
          </p:cNvSpPr>
          <p:nvPr/>
        </p:nvSpPr>
        <p:spPr bwMode="auto">
          <a:xfrm>
            <a:off x="2590800" y="3981450"/>
            <a:ext cx="5562600" cy="830997"/>
          </a:xfrm>
          <a:prstGeom prst="rect">
            <a:avLst/>
          </a:prstGeom>
          <a:solidFill>
            <a:schemeClr val="bg1"/>
          </a:solidFill>
          <a:ln w="19050">
            <a:solidFill>
              <a:srgbClr val="FF0000"/>
            </a:solidFill>
            <a:miter lim="800000"/>
            <a:headEnd/>
            <a:tailEnd/>
          </a:ln>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dirty="0" smtClean="0">
                <a:solidFill>
                  <a:srgbClr val="FF0000"/>
                </a:solidFill>
              </a:rPr>
              <a:t>Remember: </a:t>
            </a:r>
            <a:r>
              <a:rPr lang="en-AU" altLang="en-US" dirty="0" smtClean="0"/>
              <a:t>Bond </a:t>
            </a:r>
            <a:r>
              <a:rPr lang="en-AU" altLang="en-US" dirty="0"/>
              <a:t>lengths in </a:t>
            </a:r>
            <a:r>
              <a:rPr lang="en-AU" altLang="en-US" dirty="0" err="1"/>
              <a:t>homonuclear</a:t>
            </a:r>
            <a:r>
              <a:rPr lang="en-AU" altLang="en-US" dirty="0"/>
              <a:t> diatomic molecules are used to define the </a:t>
            </a:r>
            <a:r>
              <a:rPr lang="en-AU" altLang="en-US" u="sng" dirty="0"/>
              <a:t>covalent radius</a:t>
            </a:r>
            <a:r>
              <a:rPr lang="en-AU" altLang="en-US" dirty="0"/>
              <a:t> of the </a:t>
            </a:r>
            <a:r>
              <a:rPr lang="en-AU" altLang="en-US" dirty="0" smtClean="0"/>
              <a:t>atom.</a:t>
            </a:r>
            <a:endParaRPr lang="en-AU"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28600" y="3533775"/>
            <a:ext cx="4038600" cy="3032125"/>
          </a:xfrm>
          <a:prstGeom prst="rect">
            <a:avLst/>
          </a:prstGeom>
          <a:solidFill>
            <a:schemeClr val="bg1"/>
          </a:solidFill>
          <a:ln w="28575">
            <a:solidFill>
              <a:srgbClr val="FF0000"/>
            </a:solidFill>
            <a:miter lim="800000"/>
            <a:headEnd/>
            <a:tailEnd/>
          </a:ln>
        </p:spPr>
        <p:txBody>
          <a:bodyPr wrap="none" anchor="ct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endParaRPr lang="en-US" altLang="en-US"/>
          </a:p>
        </p:txBody>
      </p:sp>
      <p:sp>
        <p:nvSpPr>
          <p:cNvPr id="14339" name="Rectangle 3"/>
          <p:cNvSpPr>
            <a:spLocks noChangeArrowheads="1"/>
          </p:cNvSpPr>
          <p:nvPr/>
        </p:nvSpPr>
        <p:spPr bwMode="auto">
          <a:xfrm>
            <a:off x="4419600" y="-289"/>
            <a:ext cx="4716462" cy="6858000"/>
          </a:xfrm>
          <a:prstGeom prst="rect">
            <a:avLst/>
          </a:prstGeom>
          <a:solidFill>
            <a:schemeClr val="bg1"/>
          </a:solidFill>
          <a:ln w="9525">
            <a:solidFill>
              <a:schemeClr val="tx1"/>
            </a:solidFill>
            <a:miter lim="800000"/>
            <a:headEnd/>
            <a:tailEnd/>
          </a:ln>
        </p:spPr>
        <p:txBody>
          <a:bodyPr wrap="none" anchor="ct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endParaRPr lang="en-US" altLang="en-US"/>
          </a:p>
        </p:txBody>
      </p:sp>
      <p:sp>
        <p:nvSpPr>
          <p:cNvPr id="14340" name="Text Box 4"/>
          <p:cNvSpPr txBox="1">
            <a:spLocks noChangeArrowheads="1"/>
          </p:cNvSpPr>
          <p:nvPr/>
        </p:nvSpPr>
        <p:spPr bwMode="auto">
          <a:xfrm>
            <a:off x="304800" y="260350"/>
            <a:ext cx="8077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sz="4000" b="0" dirty="0">
                <a:solidFill>
                  <a:srgbClr val="FF0000"/>
                </a:solidFill>
                <a:latin typeface="+mn-lt"/>
              </a:rPr>
              <a:t>Energy Levels in F</a:t>
            </a:r>
            <a:r>
              <a:rPr lang="en-AU" altLang="en-US" sz="4000" b="0" baseline="-25000" dirty="0">
                <a:solidFill>
                  <a:srgbClr val="FF0000"/>
                </a:solidFill>
                <a:latin typeface="+mn-lt"/>
              </a:rPr>
              <a:t>2</a:t>
            </a:r>
            <a:endParaRPr lang="en-AU" altLang="en-US" sz="4000" b="0" dirty="0">
              <a:solidFill>
                <a:srgbClr val="FF0000"/>
              </a:solidFill>
              <a:latin typeface="+mn-lt"/>
            </a:endParaRPr>
          </a:p>
        </p:txBody>
      </p:sp>
      <p:sp>
        <p:nvSpPr>
          <p:cNvPr id="14341" name="Text Box 5"/>
          <p:cNvSpPr txBox="1">
            <a:spLocks noChangeArrowheads="1"/>
          </p:cNvSpPr>
          <p:nvPr/>
        </p:nvSpPr>
        <p:spPr bwMode="auto">
          <a:xfrm>
            <a:off x="228600" y="1143000"/>
            <a:ext cx="4191000" cy="530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sz="2000" b="0" dirty="0"/>
              <a:t>This diagram shows the allowed energy levels of </a:t>
            </a:r>
          </a:p>
          <a:p>
            <a:endParaRPr lang="en-AU" altLang="en-US" sz="2000" b="0" dirty="0"/>
          </a:p>
          <a:p>
            <a:r>
              <a:rPr lang="en-AU" altLang="en-US" sz="2000" b="0" dirty="0"/>
              <a:t>Two isolated F atoms (1s</a:t>
            </a:r>
            <a:r>
              <a:rPr lang="en-AU" altLang="en-US" sz="2000" b="0" baseline="30000" dirty="0"/>
              <a:t>2</a:t>
            </a:r>
            <a:r>
              <a:rPr lang="en-AU" altLang="en-US" sz="2000" b="0" dirty="0"/>
              <a:t>2s</a:t>
            </a:r>
            <a:r>
              <a:rPr lang="en-AU" altLang="en-US" sz="2000" b="0" baseline="30000" dirty="0"/>
              <a:t>2</a:t>
            </a:r>
            <a:r>
              <a:rPr lang="en-AU" altLang="en-US" sz="2000" b="0" dirty="0"/>
              <a:t>2p</a:t>
            </a:r>
            <a:r>
              <a:rPr lang="en-AU" altLang="en-US" sz="2000" b="0" baseline="30000" dirty="0"/>
              <a:t>5</a:t>
            </a:r>
            <a:r>
              <a:rPr lang="en-AU" altLang="en-US" sz="2000" b="0" dirty="0"/>
              <a:t>)</a:t>
            </a:r>
          </a:p>
          <a:p>
            <a:endParaRPr lang="en-AU" altLang="en-US" sz="2000" b="0" dirty="0">
              <a:solidFill>
                <a:srgbClr val="FFFF00"/>
              </a:solidFill>
            </a:endParaRPr>
          </a:p>
          <a:p>
            <a:r>
              <a:rPr lang="en-AU" altLang="en-US" sz="2000" b="0" dirty="0">
                <a:solidFill>
                  <a:schemeClr val="bg1"/>
                </a:solidFill>
              </a:rPr>
              <a:t>and, between them, the F</a:t>
            </a:r>
            <a:r>
              <a:rPr lang="en-AU" altLang="en-US" sz="2000" b="0" baseline="-25000" dirty="0">
                <a:solidFill>
                  <a:schemeClr val="bg1"/>
                </a:solidFill>
              </a:rPr>
              <a:t>2</a:t>
            </a:r>
            <a:r>
              <a:rPr lang="en-AU" altLang="en-US" sz="2000" b="0" dirty="0">
                <a:solidFill>
                  <a:schemeClr val="bg1"/>
                </a:solidFill>
              </a:rPr>
              <a:t> molecule.</a:t>
            </a:r>
          </a:p>
          <a:p>
            <a:endParaRPr lang="en-AU" altLang="en-US" sz="2000" b="0" dirty="0">
              <a:solidFill>
                <a:schemeClr val="bg1"/>
              </a:solidFill>
            </a:endParaRPr>
          </a:p>
          <a:p>
            <a:r>
              <a:rPr lang="en-AU" altLang="en-US" sz="1800" b="0" dirty="0"/>
              <a:t>Notice that the (filled) 1s energy levels are at </a:t>
            </a:r>
            <a:r>
              <a:rPr lang="en-AU" altLang="en-US" sz="1800" b="0" i="1" dirty="0">
                <a:solidFill>
                  <a:srgbClr val="FF0000"/>
                </a:solidFill>
              </a:rPr>
              <a:t>much lower energy</a:t>
            </a:r>
            <a:r>
              <a:rPr lang="en-AU" altLang="en-US" sz="1800" b="0" dirty="0"/>
              <a:t> than the 2s and 2p orbitals.  Their energy is virtually unchanged when the bond forms.</a:t>
            </a:r>
            <a:endParaRPr lang="en-AU" altLang="en-US" sz="2000" b="0" dirty="0"/>
          </a:p>
          <a:p>
            <a:endParaRPr lang="en-AU" altLang="en-US" sz="1800" b="0" dirty="0"/>
          </a:p>
          <a:p>
            <a:r>
              <a:rPr lang="en-AU" altLang="en-US" sz="1800" b="0" dirty="0"/>
              <a:t>Such electrons, below the outermost electron shell (</a:t>
            </a:r>
            <a:r>
              <a:rPr lang="en-AU" altLang="en-US" sz="2000" b="0" i="1" dirty="0">
                <a:latin typeface="Times New Roman" panose="02020603050405020304" pitchFamily="18" charset="0"/>
              </a:rPr>
              <a:t>n</a:t>
            </a:r>
            <a:r>
              <a:rPr lang="en-AU" altLang="en-US" sz="1800" b="0" dirty="0"/>
              <a:t>) are </a:t>
            </a:r>
            <a:r>
              <a:rPr lang="en-AU" altLang="en-US" sz="1800" b="0" dirty="0" err="1" smtClean="0"/>
              <a:t>comomnly</a:t>
            </a:r>
            <a:r>
              <a:rPr lang="en-AU" altLang="en-US" sz="1800" b="0" dirty="0" smtClean="0"/>
              <a:t> </a:t>
            </a:r>
            <a:r>
              <a:rPr lang="en-AU" altLang="en-US" sz="1800" b="0" dirty="0"/>
              <a:t>referred to as </a:t>
            </a:r>
            <a:r>
              <a:rPr lang="en-AU" altLang="en-US" sz="1800" b="0" u="sng" dirty="0">
                <a:solidFill>
                  <a:srgbClr val="0000FF"/>
                </a:solidFill>
              </a:rPr>
              <a:t>core electrons</a:t>
            </a:r>
            <a:r>
              <a:rPr lang="en-AU" altLang="en-US" sz="1800" b="0" dirty="0"/>
              <a:t>, and are </a:t>
            </a:r>
            <a:r>
              <a:rPr lang="en-AU" altLang="en-US" sz="1800" b="0" i="1" dirty="0">
                <a:solidFill>
                  <a:srgbClr val="FF0000"/>
                </a:solidFill>
              </a:rPr>
              <a:t>ignored</a:t>
            </a:r>
            <a:r>
              <a:rPr lang="en-AU" altLang="en-US" sz="1800" b="0" dirty="0"/>
              <a:t> in simple models of bonds.</a:t>
            </a:r>
            <a:endParaRPr lang="en-AU" altLang="en-US" sz="2000" b="0" dirty="0"/>
          </a:p>
        </p:txBody>
      </p:sp>
      <p:sp>
        <p:nvSpPr>
          <p:cNvPr id="14342" name="Rectangle 6"/>
          <p:cNvSpPr>
            <a:spLocks noChangeArrowheads="1"/>
          </p:cNvSpPr>
          <p:nvPr/>
        </p:nvSpPr>
        <p:spPr bwMode="auto">
          <a:xfrm>
            <a:off x="5334000" y="5597754"/>
            <a:ext cx="3581400" cy="574446"/>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endParaRPr lang="en-US" altLang="en-US"/>
          </a:p>
        </p:txBody>
      </p:sp>
      <p:sp>
        <p:nvSpPr>
          <p:cNvPr id="14345" name="Text Box 9"/>
          <p:cNvSpPr txBox="1">
            <a:spLocks noChangeArrowheads="1"/>
          </p:cNvSpPr>
          <p:nvPr/>
        </p:nvSpPr>
        <p:spPr bwMode="auto">
          <a:xfrm>
            <a:off x="5901531" y="5716702"/>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dirty="0">
                <a:solidFill>
                  <a:srgbClr val="FF0000"/>
                </a:solidFill>
              </a:rPr>
              <a:t>1s</a:t>
            </a:r>
            <a:endParaRPr lang="en-AU" altLang="en-US" i="1" dirty="0">
              <a:solidFill>
                <a:srgbClr val="FF0000"/>
              </a:solidFill>
              <a:latin typeface="Times New Roman" panose="02020603050405020304" pitchFamily="18" charset="0"/>
            </a:endParaRPr>
          </a:p>
        </p:txBody>
      </p:sp>
      <p:sp>
        <p:nvSpPr>
          <p:cNvPr id="14346" name="Text Box 10"/>
          <p:cNvSpPr txBox="1">
            <a:spLocks noChangeArrowheads="1"/>
          </p:cNvSpPr>
          <p:nvPr/>
        </p:nvSpPr>
        <p:spPr bwMode="auto">
          <a:xfrm>
            <a:off x="4975225" y="222885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a:solidFill>
                  <a:srgbClr val="FF0000"/>
                </a:solidFill>
              </a:rPr>
              <a:t>2s</a:t>
            </a:r>
            <a:endParaRPr lang="en-AU" altLang="en-US" i="1">
              <a:solidFill>
                <a:srgbClr val="FF0000"/>
              </a:solidFill>
              <a:latin typeface="Times New Roman" panose="02020603050405020304" pitchFamily="18" charset="0"/>
            </a:endParaRPr>
          </a:p>
        </p:txBody>
      </p:sp>
      <p:sp>
        <p:nvSpPr>
          <p:cNvPr id="14347" name="Text Box 11"/>
          <p:cNvSpPr txBox="1">
            <a:spLocks noChangeArrowheads="1"/>
          </p:cNvSpPr>
          <p:nvPr/>
        </p:nvSpPr>
        <p:spPr bwMode="auto">
          <a:xfrm>
            <a:off x="4543425" y="1508125"/>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a:solidFill>
                  <a:srgbClr val="FF0000"/>
                </a:solidFill>
              </a:rPr>
              <a:t>2p</a:t>
            </a:r>
            <a:endParaRPr lang="en-AU" altLang="en-US" i="1">
              <a:solidFill>
                <a:srgbClr val="FF0000"/>
              </a:solidFill>
              <a:latin typeface="Times New Roman" panose="02020603050405020304" pitchFamily="18" charset="0"/>
            </a:endParaRPr>
          </a:p>
        </p:txBody>
      </p:sp>
      <p:sp>
        <p:nvSpPr>
          <p:cNvPr id="14348" name="Text Box 12"/>
          <p:cNvSpPr txBox="1">
            <a:spLocks noChangeArrowheads="1"/>
          </p:cNvSpPr>
          <p:nvPr/>
        </p:nvSpPr>
        <p:spPr bwMode="auto">
          <a:xfrm>
            <a:off x="8445572" y="6365237"/>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a:solidFill>
                  <a:srgbClr val="FF0000"/>
                </a:solidFill>
              </a:rPr>
              <a:t>F</a:t>
            </a:r>
            <a:endParaRPr lang="en-AU" altLang="en-US" i="1">
              <a:solidFill>
                <a:srgbClr val="FF0000"/>
              </a:solidFill>
              <a:latin typeface="Times New Roman" panose="02020603050405020304" pitchFamily="18" charset="0"/>
            </a:endParaRPr>
          </a:p>
        </p:txBody>
      </p:sp>
      <p:sp>
        <p:nvSpPr>
          <p:cNvPr id="14349" name="Text Box 13"/>
          <p:cNvSpPr txBox="1">
            <a:spLocks noChangeArrowheads="1"/>
          </p:cNvSpPr>
          <p:nvPr/>
        </p:nvSpPr>
        <p:spPr bwMode="auto">
          <a:xfrm>
            <a:off x="5461144" y="6356579"/>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US" altLang="en-US">
                <a:solidFill>
                  <a:srgbClr val="FF0000"/>
                </a:solidFill>
              </a:rPr>
              <a:t>F</a:t>
            </a:r>
            <a:endParaRPr lang="en-AU" altLang="en-US" i="1">
              <a:solidFill>
                <a:srgbClr val="FF0000"/>
              </a:solidFill>
              <a:latin typeface="Times New Roman" panose="02020603050405020304" pitchFamily="18" charset="0"/>
            </a:endParaRPr>
          </a:p>
        </p:txBody>
      </p:sp>
      <p:sp>
        <p:nvSpPr>
          <p:cNvPr id="14350" name="Text Box 14"/>
          <p:cNvSpPr txBox="1">
            <a:spLocks noChangeArrowheads="1"/>
          </p:cNvSpPr>
          <p:nvPr/>
        </p:nvSpPr>
        <p:spPr bwMode="auto">
          <a:xfrm>
            <a:off x="6935786" y="6363204"/>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dirty="0">
                <a:solidFill>
                  <a:srgbClr val="FF0000"/>
                </a:solidFill>
              </a:rPr>
              <a:t>F</a:t>
            </a:r>
            <a:r>
              <a:rPr lang="en-AU" altLang="en-US" baseline="-25000" dirty="0">
                <a:solidFill>
                  <a:srgbClr val="FF0000"/>
                </a:solidFill>
              </a:rPr>
              <a:t>2</a:t>
            </a:r>
            <a:endParaRPr lang="en-AU" altLang="en-US" i="1" baseline="-25000" dirty="0">
              <a:solidFill>
                <a:srgbClr val="FF0000"/>
              </a:solidFill>
              <a:latin typeface="Times New Roman" panose="02020603050405020304" pitchFamily="18" charset="0"/>
            </a:endParaRPr>
          </a:p>
        </p:txBody>
      </p:sp>
      <p:sp>
        <p:nvSpPr>
          <p:cNvPr id="14354" name="Text Box 18"/>
          <p:cNvSpPr txBox="1">
            <a:spLocks noChangeArrowheads="1"/>
          </p:cNvSpPr>
          <p:nvPr/>
        </p:nvSpPr>
        <p:spPr bwMode="auto">
          <a:xfrm>
            <a:off x="6084888" y="1557338"/>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a:solidFill>
                  <a:srgbClr val="FF0000"/>
                </a:solidFill>
                <a:latin typeface="Symbol" panose="05050102010706020507" pitchFamily="18" charset="2"/>
              </a:rPr>
              <a:t>­</a:t>
            </a:r>
          </a:p>
        </p:txBody>
      </p:sp>
      <p:sp>
        <p:nvSpPr>
          <p:cNvPr id="14358" name="Text Box 22"/>
          <p:cNvSpPr txBox="1">
            <a:spLocks noChangeArrowheads="1"/>
          </p:cNvSpPr>
          <p:nvPr/>
        </p:nvSpPr>
        <p:spPr bwMode="auto">
          <a:xfrm>
            <a:off x="8532813" y="1557338"/>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a:solidFill>
                  <a:srgbClr val="FF0000"/>
                </a:solidFill>
                <a:latin typeface="Symbol" panose="05050102010706020507" pitchFamily="18" charset="2"/>
              </a:rPr>
              <a:t>­</a:t>
            </a:r>
          </a:p>
        </p:txBody>
      </p:sp>
      <p:sp>
        <p:nvSpPr>
          <p:cNvPr id="14359" name="Line 23"/>
          <p:cNvSpPr>
            <a:spLocks noChangeShapeType="1"/>
          </p:cNvSpPr>
          <p:nvPr/>
        </p:nvSpPr>
        <p:spPr bwMode="auto">
          <a:xfrm>
            <a:off x="4267200" y="3581400"/>
            <a:ext cx="1066800" cy="220980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360" name="Line 24"/>
          <p:cNvSpPr>
            <a:spLocks noChangeShapeType="1"/>
          </p:cNvSpPr>
          <p:nvPr/>
        </p:nvSpPr>
        <p:spPr bwMode="auto">
          <a:xfrm flipV="1">
            <a:off x="4267200" y="6172200"/>
            <a:ext cx="1066800" cy="38100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361" name="Line 25"/>
          <p:cNvSpPr>
            <a:spLocks noChangeShapeType="1"/>
          </p:cNvSpPr>
          <p:nvPr/>
        </p:nvSpPr>
        <p:spPr bwMode="auto">
          <a:xfrm>
            <a:off x="5387181" y="5933209"/>
            <a:ext cx="5032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62" name="Line 26"/>
          <p:cNvSpPr>
            <a:spLocks noChangeShapeType="1"/>
          </p:cNvSpPr>
          <p:nvPr/>
        </p:nvSpPr>
        <p:spPr bwMode="auto">
          <a:xfrm>
            <a:off x="8308253" y="5943600"/>
            <a:ext cx="5032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63" name="Line 27"/>
          <p:cNvSpPr>
            <a:spLocks noChangeShapeType="1"/>
          </p:cNvSpPr>
          <p:nvPr/>
        </p:nvSpPr>
        <p:spPr bwMode="auto">
          <a:xfrm>
            <a:off x="5334000" y="2438400"/>
            <a:ext cx="5032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64" name="Line 28"/>
          <p:cNvSpPr>
            <a:spLocks noChangeShapeType="1"/>
          </p:cNvSpPr>
          <p:nvPr/>
        </p:nvSpPr>
        <p:spPr bwMode="auto">
          <a:xfrm>
            <a:off x="8412162" y="2438400"/>
            <a:ext cx="5032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65" name="Text Box 29"/>
          <p:cNvSpPr txBox="1">
            <a:spLocks noChangeArrowheads="1"/>
          </p:cNvSpPr>
          <p:nvPr/>
        </p:nvSpPr>
        <p:spPr bwMode="auto">
          <a:xfrm>
            <a:off x="7999413" y="222885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a:solidFill>
                  <a:srgbClr val="FF0000"/>
                </a:solidFill>
              </a:rPr>
              <a:t>2s</a:t>
            </a:r>
            <a:endParaRPr lang="en-AU" altLang="en-US" i="1">
              <a:solidFill>
                <a:srgbClr val="FF0000"/>
              </a:solidFill>
              <a:latin typeface="Times New Roman" panose="02020603050405020304" pitchFamily="18" charset="0"/>
            </a:endParaRPr>
          </a:p>
        </p:txBody>
      </p:sp>
      <p:sp>
        <p:nvSpPr>
          <p:cNvPr id="14366" name="Line 30"/>
          <p:cNvSpPr>
            <a:spLocks noChangeShapeType="1"/>
          </p:cNvSpPr>
          <p:nvPr/>
        </p:nvSpPr>
        <p:spPr bwMode="auto">
          <a:xfrm>
            <a:off x="4975225" y="1700213"/>
            <a:ext cx="5032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67" name="Line 31"/>
          <p:cNvSpPr>
            <a:spLocks noChangeShapeType="1"/>
          </p:cNvSpPr>
          <p:nvPr/>
        </p:nvSpPr>
        <p:spPr bwMode="auto">
          <a:xfrm>
            <a:off x="5539581" y="1700213"/>
            <a:ext cx="5032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68" name="Line 32"/>
          <p:cNvSpPr>
            <a:spLocks noChangeShapeType="1"/>
          </p:cNvSpPr>
          <p:nvPr/>
        </p:nvSpPr>
        <p:spPr bwMode="auto">
          <a:xfrm>
            <a:off x="6134533" y="1700213"/>
            <a:ext cx="5032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69" name="Line 33"/>
          <p:cNvSpPr>
            <a:spLocks noChangeShapeType="1"/>
          </p:cNvSpPr>
          <p:nvPr/>
        </p:nvSpPr>
        <p:spPr bwMode="auto">
          <a:xfrm>
            <a:off x="7265988" y="1700213"/>
            <a:ext cx="5032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70" name="Line 34"/>
          <p:cNvSpPr>
            <a:spLocks noChangeShapeType="1"/>
          </p:cNvSpPr>
          <p:nvPr/>
        </p:nvSpPr>
        <p:spPr bwMode="auto">
          <a:xfrm>
            <a:off x="7908924" y="1700213"/>
            <a:ext cx="5032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71" name="Line 35"/>
          <p:cNvSpPr>
            <a:spLocks noChangeShapeType="1"/>
          </p:cNvSpPr>
          <p:nvPr/>
        </p:nvSpPr>
        <p:spPr bwMode="auto">
          <a:xfrm>
            <a:off x="8532813" y="1700213"/>
            <a:ext cx="5032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Rectangle 35"/>
          <p:cNvSpPr/>
          <p:nvPr/>
        </p:nvSpPr>
        <p:spPr>
          <a:xfrm>
            <a:off x="5412010" y="5590887"/>
            <a:ext cx="495649" cy="400110"/>
          </a:xfrm>
          <a:prstGeom prst="rect">
            <a:avLst/>
          </a:prstGeom>
        </p:spPr>
        <p:txBody>
          <a:bodyPr wrap="none">
            <a:spAutoFit/>
          </a:bodyPr>
          <a:lstStyle/>
          <a:p>
            <a:r>
              <a:rPr lang="en-AU" altLang="en-US" sz="2000" dirty="0" smtClean="0">
                <a:solidFill>
                  <a:srgbClr val="002060"/>
                </a:solidFill>
                <a:latin typeface="Symbol" panose="05050102010706020507" pitchFamily="18" charset="2"/>
                <a:sym typeface="Symbol" panose="05050102010706020507" pitchFamily="18" charset="2"/>
              </a:rPr>
              <a:t></a:t>
            </a:r>
            <a:endParaRPr lang="en-AU" altLang="en-US" sz="2000" dirty="0">
              <a:solidFill>
                <a:srgbClr val="002060"/>
              </a:solidFill>
              <a:latin typeface="Symbol" panose="05050102010706020507" pitchFamily="18" charset="2"/>
            </a:endParaRPr>
          </a:p>
        </p:txBody>
      </p:sp>
      <p:sp>
        <p:nvSpPr>
          <p:cNvPr id="37" name="Rectangle 36"/>
          <p:cNvSpPr/>
          <p:nvPr/>
        </p:nvSpPr>
        <p:spPr>
          <a:xfrm>
            <a:off x="8312047" y="5597754"/>
            <a:ext cx="495649" cy="400110"/>
          </a:xfrm>
          <a:prstGeom prst="rect">
            <a:avLst/>
          </a:prstGeom>
        </p:spPr>
        <p:txBody>
          <a:bodyPr wrap="none">
            <a:spAutoFit/>
          </a:bodyPr>
          <a:lstStyle/>
          <a:p>
            <a:r>
              <a:rPr lang="en-AU" altLang="en-US" sz="2000" dirty="0" smtClean="0">
                <a:solidFill>
                  <a:srgbClr val="002060"/>
                </a:solidFill>
                <a:latin typeface="Symbol" panose="05050102010706020507" pitchFamily="18" charset="2"/>
                <a:sym typeface="Symbol" panose="05050102010706020507" pitchFamily="18" charset="2"/>
              </a:rPr>
              <a:t></a:t>
            </a:r>
            <a:endParaRPr lang="en-AU" altLang="en-US" sz="2000" dirty="0">
              <a:solidFill>
                <a:srgbClr val="002060"/>
              </a:solidFill>
              <a:latin typeface="Symbol" panose="05050102010706020507" pitchFamily="18" charset="2"/>
            </a:endParaRPr>
          </a:p>
        </p:txBody>
      </p:sp>
      <p:sp>
        <p:nvSpPr>
          <p:cNvPr id="38" name="Rectangle 37"/>
          <p:cNvSpPr/>
          <p:nvPr/>
        </p:nvSpPr>
        <p:spPr>
          <a:xfrm>
            <a:off x="5341588" y="2031424"/>
            <a:ext cx="495649" cy="400110"/>
          </a:xfrm>
          <a:prstGeom prst="rect">
            <a:avLst/>
          </a:prstGeom>
        </p:spPr>
        <p:txBody>
          <a:bodyPr wrap="none">
            <a:spAutoFit/>
          </a:bodyPr>
          <a:lstStyle/>
          <a:p>
            <a:r>
              <a:rPr lang="en-AU" altLang="en-US" sz="2000" dirty="0" smtClean="0">
                <a:solidFill>
                  <a:srgbClr val="002060"/>
                </a:solidFill>
                <a:latin typeface="Symbol" panose="05050102010706020507" pitchFamily="18" charset="2"/>
                <a:sym typeface="Symbol" panose="05050102010706020507" pitchFamily="18" charset="2"/>
              </a:rPr>
              <a:t></a:t>
            </a:r>
            <a:endParaRPr lang="en-AU" altLang="en-US" sz="2000" dirty="0">
              <a:solidFill>
                <a:srgbClr val="002060"/>
              </a:solidFill>
              <a:latin typeface="Symbol" panose="05050102010706020507" pitchFamily="18" charset="2"/>
            </a:endParaRPr>
          </a:p>
        </p:txBody>
      </p:sp>
      <p:sp>
        <p:nvSpPr>
          <p:cNvPr id="40" name="Rectangle 39"/>
          <p:cNvSpPr/>
          <p:nvPr/>
        </p:nvSpPr>
        <p:spPr>
          <a:xfrm>
            <a:off x="8378536" y="2088574"/>
            <a:ext cx="495649" cy="400110"/>
          </a:xfrm>
          <a:prstGeom prst="rect">
            <a:avLst/>
          </a:prstGeom>
        </p:spPr>
        <p:txBody>
          <a:bodyPr wrap="none">
            <a:spAutoFit/>
          </a:bodyPr>
          <a:lstStyle/>
          <a:p>
            <a:r>
              <a:rPr lang="en-AU" altLang="en-US" sz="2000" dirty="0" smtClean="0">
                <a:solidFill>
                  <a:srgbClr val="002060"/>
                </a:solidFill>
                <a:latin typeface="Symbol" panose="05050102010706020507" pitchFamily="18" charset="2"/>
                <a:sym typeface="Symbol" panose="05050102010706020507" pitchFamily="18" charset="2"/>
              </a:rPr>
              <a:t></a:t>
            </a:r>
            <a:endParaRPr lang="en-AU" altLang="en-US" sz="2000" dirty="0">
              <a:solidFill>
                <a:srgbClr val="002060"/>
              </a:solidFill>
              <a:latin typeface="Symbol" panose="05050102010706020507" pitchFamily="18" charset="2"/>
            </a:endParaRPr>
          </a:p>
        </p:txBody>
      </p:sp>
      <p:sp>
        <p:nvSpPr>
          <p:cNvPr id="41" name="Rectangle 40"/>
          <p:cNvSpPr/>
          <p:nvPr/>
        </p:nvSpPr>
        <p:spPr>
          <a:xfrm>
            <a:off x="4983824" y="1320740"/>
            <a:ext cx="495649" cy="400110"/>
          </a:xfrm>
          <a:prstGeom prst="rect">
            <a:avLst/>
          </a:prstGeom>
        </p:spPr>
        <p:txBody>
          <a:bodyPr wrap="none">
            <a:spAutoFit/>
          </a:bodyPr>
          <a:lstStyle/>
          <a:p>
            <a:r>
              <a:rPr lang="en-AU" altLang="en-US" sz="2000" dirty="0" smtClean="0">
                <a:solidFill>
                  <a:srgbClr val="002060"/>
                </a:solidFill>
                <a:latin typeface="Symbol" panose="05050102010706020507" pitchFamily="18" charset="2"/>
                <a:sym typeface="Symbol" panose="05050102010706020507" pitchFamily="18" charset="2"/>
              </a:rPr>
              <a:t></a:t>
            </a:r>
            <a:endParaRPr lang="en-AU" altLang="en-US" sz="2000" dirty="0">
              <a:solidFill>
                <a:srgbClr val="002060"/>
              </a:solidFill>
              <a:latin typeface="Symbol" panose="05050102010706020507" pitchFamily="18" charset="2"/>
            </a:endParaRPr>
          </a:p>
        </p:txBody>
      </p:sp>
      <p:sp>
        <p:nvSpPr>
          <p:cNvPr id="42" name="Rectangle 41"/>
          <p:cNvSpPr/>
          <p:nvPr/>
        </p:nvSpPr>
        <p:spPr>
          <a:xfrm>
            <a:off x="5493544" y="1331073"/>
            <a:ext cx="495649" cy="400110"/>
          </a:xfrm>
          <a:prstGeom prst="rect">
            <a:avLst/>
          </a:prstGeom>
        </p:spPr>
        <p:txBody>
          <a:bodyPr wrap="none">
            <a:spAutoFit/>
          </a:bodyPr>
          <a:lstStyle/>
          <a:p>
            <a:r>
              <a:rPr lang="en-AU" altLang="en-US" sz="2000" dirty="0" smtClean="0">
                <a:solidFill>
                  <a:srgbClr val="002060"/>
                </a:solidFill>
                <a:latin typeface="Symbol" panose="05050102010706020507" pitchFamily="18" charset="2"/>
                <a:sym typeface="Symbol" panose="05050102010706020507" pitchFamily="18" charset="2"/>
              </a:rPr>
              <a:t></a:t>
            </a:r>
            <a:endParaRPr lang="en-AU" altLang="en-US" sz="2000" dirty="0">
              <a:solidFill>
                <a:srgbClr val="002060"/>
              </a:solidFill>
              <a:latin typeface="Symbol" panose="05050102010706020507" pitchFamily="18" charset="2"/>
            </a:endParaRPr>
          </a:p>
        </p:txBody>
      </p:sp>
      <p:sp>
        <p:nvSpPr>
          <p:cNvPr id="43" name="Rectangle 42"/>
          <p:cNvSpPr/>
          <p:nvPr/>
        </p:nvSpPr>
        <p:spPr>
          <a:xfrm>
            <a:off x="7221362" y="1320740"/>
            <a:ext cx="495649" cy="400110"/>
          </a:xfrm>
          <a:prstGeom prst="rect">
            <a:avLst/>
          </a:prstGeom>
        </p:spPr>
        <p:txBody>
          <a:bodyPr wrap="none">
            <a:spAutoFit/>
          </a:bodyPr>
          <a:lstStyle/>
          <a:p>
            <a:r>
              <a:rPr lang="en-AU" altLang="en-US" sz="2000" dirty="0" smtClean="0">
                <a:solidFill>
                  <a:srgbClr val="002060"/>
                </a:solidFill>
                <a:latin typeface="Symbol" panose="05050102010706020507" pitchFamily="18" charset="2"/>
                <a:sym typeface="Symbol" panose="05050102010706020507" pitchFamily="18" charset="2"/>
              </a:rPr>
              <a:t></a:t>
            </a:r>
            <a:endParaRPr lang="en-AU" altLang="en-US" sz="2000" dirty="0">
              <a:solidFill>
                <a:srgbClr val="002060"/>
              </a:solidFill>
              <a:latin typeface="Symbol" panose="05050102010706020507" pitchFamily="18" charset="2"/>
            </a:endParaRPr>
          </a:p>
        </p:txBody>
      </p:sp>
      <p:sp>
        <p:nvSpPr>
          <p:cNvPr id="44" name="Rectangle 43"/>
          <p:cNvSpPr/>
          <p:nvPr/>
        </p:nvSpPr>
        <p:spPr>
          <a:xfrm>
            <a:off x="7891115" y="1309886"/>
            <a:ext cx="495649" cy="400110"/>
          </a:xfrm>
          <a:prstGeom prst="rect">
            <a:avLst/>
          </a:prstGeom>
        </p:spPr>
        <p:txBody>
          <a:bodyPr wrap="none">
            <a:spAutoFit/>
          </a:bodyPr>
          <a:lstStyle/>
          <a:p>
            <a:r>
              <a:rPr lang="en-AU" altLang="en-US" sz="2000" dirty="0" smtClean="0">
                <a:solidFill>
                  <a:srgbClr val="002060"/>
                </a:solidFill>
                <a:latin typeface="Symbol" panose="05050102010706020507" pitchFamily="18" charset="2"/>
                <a:sym typeface="Symbol" panose="05050102010706020507" pitchFamily="18" charset="2"/>
              </a:rPr>
              <a:t></a:t>
            </a:r>
            <a:endParaRPr lang="en-AU" altLang="en-US" sz="2000" dirty="0">
              <a:solidFill>
                <a:srgbClr val="002060"/>
              </a:solidFill>
              <a:latin typeface="Symbol" panose="05050102010706020507" pitchFamily="18" charset="2"/>
            </a:endParaRPr>
          </a:p>
        </p:txBody>
      </p:sp>
      <p:sp>
        <p:nvSpPr>
          <p:cNvPr id="45" name="Rectangle 44"/>
          <p:cNvSpPr/>
          <p:nvPr/>
        </p:nvSpPr>
        <p:spPr>
          <a:xfrm>
            <a:off x="6161489" y="1374343"/>
            <a:ext cx="340158" cy="400110"/>
          </a:xfrm>
          <a:prstGeom prst="rect">
            <a:avLst/>
          </a:prstGeom>
        </p:spPr>
        <p:txBody>
          <a:bodyPr wrap="none">
            <a:spAutoFit/>
          </a:bodyPr>
          <a:lstStyle/>
          <a:p>
            <a:r>
              <a:rPr lang="en-AU" altLang="en-US" sz="2000" dirty="0" smtClean="0">
                <a:solidFill>
                  <a:srgbClr val="002060"/>
                </a:solidFill>
                <a:latin typeface="Symbol" panose="05050102010706020507" pitchFamily="18" charset="2"/>
                <a:sym typeface="Symbol" panose="05050102010706020507" pitchFamily="18" charset="2"/>
              </a:rPr>
              <a:t></a:t>
            </a:r>
            <a:endParaRPr lang="en-AU" altLang="en-US" sz="2000" dirty="0">
              <a:solidFill>
                <a:srgbClr val="002060"/>
              </a:solidFill>
              <a:latin typeface="Symbol" panose="05050102010706020507" pitchFamily="18" charset="2"/>
            </a:endParaRPr>
          </a:p>
        </p:txBody>
      </p:sp>
      <p:sp>
        <p:nvSpPr>
          <p:cNvPr id="46" name="Rectangle 45"/>
          <p:cNvSpPr/>
          <p:nvPr/>
        </p:nvSpPr>
        <p:spPr>
          <a:xfrm>
            <a:off x="8523806" y="1343284"/>
            <a:ext cx="340158" cy="400110"/>
          </a:xfrm>
          <a:prstGeom prst="rect">
            <a:avLst/>
          </a:prstGeom>
        </p:spPr>
        <p:txBody>
          <a:bodyPr wrap="none">
            <a:spAutoFit/>
          </a:bodyPr>
          <a:lstStyle/>
          <a:p>
            <a:r>
              <a:rPr lang="en-AU" altLang="en-US" sz="2000" dirty="0" smtClean="0">
                <a:solidFill>
                  <a:srgbClr val="002060"/>
                </a:solidFill>
                <a:latin typeface="Symbol" panose="05050102010706020507" pitchFamily="18" charset="2"/>
                <a:sym typeface="Symbol" panose="05050102010706020507" pitchFamily="18" charset="2"/>
              </a:rPr>
              <a:t></a:t>
            </a:r>
            <a:endParaRPr lang="en-AU" altLang="en-US" sz="2000" dirty="0">
              <a:solidFill>
                <a:srgbClr val="002060"/>
              </a:solidFill>
              <a:latin typeface="Symbol" panose="05050102010706020507" pitchFamily="18" charset="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441753" y="-17895"/>
            <a:ext cx="4716462" cy="6858000"/>
          </a:xfrm>
          <a:prstGeom prst="rect">
            <a:avLst/>
          </a:prstGeom>
          <a:solidFill>
            <a:schemeClr val="bg1"/>
          </a:solidFill>
          <a:ln w="9525">
            <a:solidFill>
              <a:schemeClr val="tx1"/>
            </a:solidFill>
            <a:miter lim="800000"/>
            <a:headEnd/>
            <a:tailEnd/>
          </a:ln>
        </p:spPr>
        <p:txBody>
          <a:bodyPr wrap="none" anchor="ct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ctr" eaLnBrk="1" hangingPunct="1"/>
            <a:r>
              <a:rPr lang="en-US" altLang="en-US" sz="1800" b="0" dirty="0">
                <a:solidFill>
                  <a:srgbClr val="0000FF"/>
                </a:solidFill>
              </a:rPr>
              <a:t>Valence MOs</a:t>
            </a:r>
          </a:p>
        </p:txBody>
      </p:sp>
      <p:sp>
        <p:nvSpPr>
          <p:cNvPr id="15363" name="Text Box 3"/>
          <p:cNvSpPr txBox="1">
            <a:spLocks noChangeArrowheads="1"/>
          </p:cNvSpPr>
          <p:nvPr/>
        </p:nvSpPr>
        <p:spPr bwMode="auto">
          <a:xfrm>
            <a:off x="5271293" y="5788025"/>
            <a:ext cx="457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dirty="0" smtClean="0">
                <a:solidFill>
                  <a:srgbClr val="FF0000"/>
                </a:solidFill>
                <a:latin typeface="Symbol" panose="05050102010706020507" pitchFamily="18" charset="2"/>
              </a:rPr>
              <a:t>­</a:t>
            </a:r>
            <a:r>
              <a:rPr lang="en-AU" altLang="en-US" dirty="0" smtClean="0">
                <a:solidFill>
                  <a:srgbClr val="FF0000"/>
                </a:solidFill>
                <a:latin typeface="Symbol" panose="05050102010706020507" pitchFamily="18" charset="2"/>
                <a:sym typeface="Symbol" panose="05050102010706020507" pitchFamily="18" charset="2"/>
              </a:rPr>
              <a:t></a:t>
            </a:r>
            <a:r>
              <a:rPr lang="en-AU" altLang="en-US" dirty="0" smtClean="0">
                <a:solidFill>
                  <a:srgbClr val="FF0000"/>
                </a:solidFill>
                <a:latin typeface="Symbol" panose="05050102010706020507" pitchFamily="18" charset="2"/>
              </a:rPr>
              <a:t>¯</a:t>
            </a:r>
            <a:endParaRPr lang="en-AU" altLang="en-US" dirty="0">
              <a:solidFill>
                <a:srgbClr val="FF0000"/>
              </a:solidFill>
              <a:latin typeface="Symbol" panose="05050102010706020507" pitchFamily="18" charset="2"/>
            </a:endParaRPr>
          </a:p>
        </p:txBody>
      </p:sp>
      <p:sp>
        <p:nvSpPr>
          <p:cNvPr id="15365" name="Text Box 5"/>
          <p:cNvSpPr txBox="1">
            <a:spLocks noChangeArrowheads="1"/>
          </p:cNvSpPr>
          <p:nvPr/>
        </p:nvSpPr>
        <p:spPr bwMode="auto">
          <a:xfrm>
            <a:off x="5740400" y="5788025"/>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a:solidFill>
                  <a:srgbClr val="FF0000"/>
                </a:solidFill>
              </a:rPr>
              <a:t>1s</a:t>
            </a:r>
            <a:endParaRPr lang="en-AU" altLang="en-US" i="1">
              <a:solidFill>
                <a:srgbClr val="FF0000"/>
              </a:solidFill>
              <a:latin typeface="Times New Roman" panose="02020603050405020304" pitchFamily="18" charset="0"/>
            </a:endParaRPr>
          </a:p>
        </p:txBody>
      </p:sp>
      <p:sp>
        <p:nvSpPr>
          <p:cNvPr id="15366" name="Text Box 6"/>
          <p:cNvSpPr txBox="1">
            <a:spLocks noChangeArrowheads="1"/>
          </p:cNvSpPr>
          <p:nvPr/>
        </p:nvSpPr>
        <p:spPr bwMode="auto">
          <a:xfrm>
            <a:off x="4975225" y="222885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a:solidFill>
                  <a:srgbClr val="FF0000"/>
                </a:solidFill>
              </a:rPr>
              <a:t>2s</a:t>
            </a:r>
            <a:endParaRPr lang="en-AU" altLang="en-US" i="1">
              <a:solidFill>
                <a:srgbClr val="FF0000"/>
              </a:solidFill>
              <a:latin typeface="Times New Roman" panose="02020603050405020304" pitchFamily="18" charset="0"/>
            </a:endParaRPr>
          </a:p>
        </p:txBody>
      </p:sp>
      <p:sp>
        <p:nvSpPr>
          <p:cNvPr id="15367" name="Text Box 7"/>
          <p:cNvSpPr txBox="1">
            <a:spLocks noChangeArrowheads="1"/>
          </p:cNvSpPr>
          <p:nvPr/>
        </p:nvSpPr>
        <p:spPr bwMode="auto">
          <a:xfrm>
            <a:off x="4356100" y="1508125"/>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a:solidFill>
                  <a:srgbClr val="FF0000"/>
                </a:solidFill>
              </a:rPr>
              <a:t>2p</a:t>
            </a:r>
            <a:endParaRPr lang="en-AU" altLang="en-US" i="1">
              <a:solidFill>
                <a:srgbClr val="FF0000"/>
              </a:solidFill>
              <a:latin typeface="Times New Roman" panose="02020603050405020304" pitchFamily="18" charset="0"/>
            </a:endParaRPr>
          </a:p>
        </p:txBody>
      </p:sp>
      <p:sp>
        <p:nvSpPr>
          <p:cNvPr id="15368" name="Text Box 8"/>
          <p:cNvSpPr txBox="1">
            <a:spLocks noChangeArrowheads="1"/>
          </p:cNvSpPr>
          <p:nvPr/>
        </p:nvSpPr>
        <p:spPr bwMode="auto">
          <a:xfrm>
            <a:off x="8458200" y="64897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a:solidFill>
                  <a:srgbClr val="FF0000"/>
                </a:solidFill>
              </a:rPr>
              <a:t>F</a:t>
            </a:r>
            <a:endParaRPr lang="en-AU" altLang="en-US" i="1">
              <a:solidFill>
                <a:srgbClr val="FF0000"/>
              </a:solidFill>
              <a:latin typeface="Times New Roman" panose="02020603050405020304" pitchFamily="18" charset="0"/>
            </a:endParaRPr>
          </a:p>
        </p:txBody>
      </p:sp>
      <p:sp>
        <p:nvSpPr>
          <p:cNvPr id="15369" name="Text Box 9"/>
          <p:cNvSpPr txBox="1">
            <a:spLocks noChangeArrowheads="1"/>
          </p:cNvSpPr>
          <p:nvPr/>
        </p:nvSpPr>
        <p:spPr bwMode="auto">
          <a:xfrm>
            <a:off x="5486400" y="652145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US" altLang="en-US">
                <a:solidFill>
                  <a:srgbClr val="FF0000"/>
                </a:solidFill>
              </a:rPr>
              <a:t>F</a:t>
            </a:r>
            <a:endParaRPr lang="en-AU" altLang="en-US" i="1">
              <a:solidFill>
                <a:srgbClr val="FF0000"/>
              </a:solidFill>
              <a:latin typeface="Times New Roman" panose="02020603050405020304" pitchFamily="18" charset="0"/>
            </a:endParaRPr>
          </a:p>
        </p:txBody>
      </p:sp>
      <p:sp>
        <p:nvSpPr>
          <p:cNvPr id="15370" name="Text Box 10"/>
          <p:cNvSpPr txBox="1">
            <a:spLocks noChangeArrowheads="1"/>
          </p:cNvSpPr>
          <p:nvPr/>
        </p:nvSpPr>
        <p:spPr bwMode="auto">
          <a:xfrm>
            <a:off x="7010400" y="652145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dirty="0">
                <a:solidFill>
                  <a:srgbClr val="0000FF"/>
                </a:solidFill>
              </a:rPr>
              <a:t>F</a:t>
            </a:r>
            <a:r>
              <a:rPr lang="en-AU" altLang="en-US" baseline="-25000" dirty="0">
                <a:solidFill>
                  <a:srgbClr val="0000FF"/>
                </a:solidFill>
              </a:rPr>
              <a:t>2</a:t>
            </a:r>
            <a:endParaRPr lang="en-AU" altLang="en-US" i="1" baseline="-25000" dirty="0">
              <a:solidFill>
                <a:srgbClr val="0000FF"/>
              </a:solidFill>
              <a:latin typeface="Times New Roman" panose="02020603050405020304" pitchFamily="18" charset="0"/>
            </a:endParaRPr>
          </a:p>
        </p:txBody>
      </p:sp>
      <p:sp>
        <p:nvSpPr>
          <p:cNvPr id="15374" name="Text Box 14"/>
          <p:cNvSpPr txBox="1">
            <a:spLocks noChangeArrowheads="1"/>
          </p:cNvSpPr>
          <p:nvPr/>
        </p:nvSpPr>
        <p:spPr bwMode="auto">
          <a:xfrm>
            <a:off x="5867400" y="1557338"/>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a:solidFill>
                  <a:srgbClr val="FF0000"/>
                </a:solidFill>
                <a:latin typeface="Symbol" panose="05050102010706020507" pitchFamily="18" charset="2"/>
              </a:rPr>
              <a:t>­</a:t>
            </a:r>
          </a:p>
        </p:txBody>
      </p:sp>
      <p:sp>
        <p:nvSpPr>
          <p:cNvPr id="15378" name="Text Box 18"/>
          <p:cNvSpPr txBox="1">
            <a:spLocks noChangeArrowheads="1"/>
          </p:cNvSpPr>
          <p:nvPr/>
        </p:nvSpPr>
        <p:spPr bwMode="auto">
          <a:xfrm>
            <a:off x="8723313" y="1557338"/>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a:solidFill>
                  <a:srgbClr val="FF0000"/>
                </a:solidFill>
                <a:latin typeface="Symbol" panose="05050102010706020507" pitchFamily="18" charset="2"/>
              </a:rPr>
              <a:t>­</a:t>
            </a:r>
          </a:p>
        </p:txBody>
      </p:sp>
      <p:sp>
        <p:nvSpPr>
          <p:cNvPr id="15379" name="Line 19"/>
          <p:cNvSpPr>
            <a:spLocks noChangeShapeType="1"/>
          </p:cNvSpPr>
          <p:nvPr/>
        </p:nvSpPr>
        <p:spPr bwMode="auto">
          <a:xfrm>
            <a:off x="5248275" y="5946486"/>
            <a:ext cx="5032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0" name="Line 20"/>
          <p:cNvSpPr>
            <a:spLocks noChangeShapeType="1"/>
          </p:cNvSpPr>
          <p:nvPr/>
        </p:nvSpPr>
        <p:spPr bwMode="auto">
          <a:xfrm>
            <a:off x="8316913" y="5954568"/>
            <a:ext cx="5032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1" name="Line 21"/>
          <p:cNvSpPr>
            <a:spLocks noChangeShapeType="1"/>
          </p:cNvSpPr>
          <p:nvPr/>
        </p:nvSpPr>
        <p:spPr bwMode="auto">
          <a:xfrm>
            <a:off x="5364162" y="2422859"/>
            <a:ext cx="5032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2" name="Line 22"/>
          <p:cNvSpPr>
            <a:spLocks noChangeShapeType="1"/>
          </p:cNvSpPr>
          <p:nvPr/>
        </p:nvSpPr>
        <p:spPr bwMode="auto">
          <a:xfrm>
            <a:off x="8416132" y="2416144"/>
            <a:ext cx="5032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3" name="Line 23"/>
          <p:cNvSpPr>
            <a:spLocks noChangeShapeType="1"/>
          </p:cNvSpPr>
          <p:nvPr/>
        </p:nvSpPr>
        <p:spPr bwMode="auto">
          <a:xfrm>
            <a:off x="4745038" y="1702378"/>
            <a:ext cx="5032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4" name="Line 24"/>
          <p:cNvSpPr>
            <a:spLocks noChangeShapeType="1"/>
          </p:cNvSpPr>
          <p:nvPr/>
        </p:nvSpPr>
        <p:spPr bwMode="auto">
          <a:xfrm>
            <a:off x="5307445" y="1705120"/>
            <a:ext cx="5032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5" name="Line 25"/>
          <p:cNvSpPr>
            <a:spLocks noChangeShapeType="1"/>
          </p:cNvSpPr>
          <p:nvPr/>
        </p:nvSpPr>
        <p:spPr bwMode="auto">
          <a:xfrm>
            <a:off x="5867400" y="1700213"/>
            <a:ext cx="5032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6" name="Line 26"/>
          <p:cNvSpPr>
            <a:spLocks noChangeShapeType="1"/>
          </p:cNvSpPr>
          <p:nvPr/>
        </p:nvSpPr>
        <p:spPr bwMode="auto">
          <a:xfrm>
            <a:off x="7573962" y="1700213"/>
            <a:ext cx="5032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7" name="Line 27"/>
          <p:cNvSpPr>
            <a:spLocks noChangeShapeType="1"/>
          </p:cNvSpPr>
          <p:nvPr/>
        </p:nvSpPr>
        <p:spPr bwMode="auto">
          <a:xfrm>
            <a:off x="8111332" y="1700213"/>
            <a:ext cx="5032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8" name="Line 28"/>
          <p:cNvSpPr>
            <a:spLocks noChangeShapeType="1"/>
          </p:cNvSpPr>
          <p:nvPr/>
        </p:nvSpPr>
        <p:spPr bwMode="auto">
          <a:xfrm>
            <a:off x="8677275" y="1700213"/>
            <a:ext cx="5032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9" name="Rectangle 29"/>
          <p:cNvSpPr>
            <a:spLocks noChangeArrowheads="1"/>
          </p:cNvSpPr>
          <p:nvPr/>
        </p:nvSpPr>
        <p:spPr bwMode="auto">
          <a:xfrm>
            <a:off x="228600" y="3886200"/>
            <a:ext cx="4038600" cy="2743200"/>
          </a:xfrm>
          <a:prstGeom prst="rect">
            <a:avLst/>
          </a:prstGeom>
          <a:solidFill>
            <a:schemeClr val="bg1"/>
          </a:solidFill>
          <a:ln w="28575">
            <a:solidFill>
              <a:srgbClr val="FF0000"/>
            </a:solidFill>
            <a:miter lim="800000"/>
            <a:headEnd/>
            <a:tailEnd/>
          </a:ln>
        </p:spPr>
        <p:txBody>
          <a:bodyPr wrap="none" anchor="ct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endParaRPr lang="en-US" altLang="en-US"/>
          </a:p>
        </p:txBody>
      </p:sp>
      <p:sp>
        <p:nvSpPr>
          <p:cNvPr id="15390" name="Text Box 30"/>
          <p:cNvSpPr txBox="1">
            <a:spLocks noChangeArrowheads="1"/>
          </p:cNvSpPr>
          <p:nvPr/>
        </p:nvSpPr>
        <p:spPr bwMode="auto">
          <a:xfrm>
            <a:off x="0" y="0"/>
            <a:ext cx="8077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sz="4000" b="0" dirty="0">
                <a:solidFill>
                  <a:srgbClr val="FF0000"/>
                </a:solidFill>
                <a:latin typeface="+mn-lt"/>
              </a:rPr>
              <a:t>Energy Levels in F</a:t>
            </a:r>
            <a:r>
              <a:rPr lang="en-AU" altLang="en-US" sz="4000" b="0" baseline="-25000" dirty="0">
                <a:solidFill>
                  <a:srgbClr val="FF0000"/>
                </a:solidFill>
                <a:latin typeface="+mn-lt"/>
              </a:rPr>
              <a:t>2</a:t>
            </a:r>
            <a:endParaRPr lang="en-AU" altLang="en-US" sz="4000" b="0" dirty="0">
              <a:solidFill>
                <a:srgbClr val="FF0000"/>
              </a:solidFill>
              <a:latin typeface="+mn-lt"/>
            </a:endParaRPr>
          </a:p>
        </p:txBody>
      </p:sp>
      <p:sp>
        <p:nvSpPr>
          <p:cNvPr id="15391" name="Text Box 31"/>
          <p:cNvSpPr txBox="1">
            <a:spLocks noChangeArrowheads="1"/>
          </p:cNvSpPr>
          <p:nvPr/>
        </p:nvSpPr>
        <p:spPr bwMode="auto">
          <a:xfrm>
            <a:off x="299244" y="773690"/>
            <a:ext cx="4191000"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sz="2000" b="0" dirty="0"/>
              <a:t>This diagram shows the outer, unfilled, </a:t>
            </a:r>
            <a:r>
              <a:rPr lang="en-AU" altLang="en-US" sz="2000" b="0" i="1" dirty="0">
                <a:solidFill>
                  <a:srgbClr val="0000FF"/>
                </a:solidFill>
              </a:rPr>
              <a:t>valence</a:t>
            </a:r>
            <a:r>
              <a:rPr lang="en-AU" altLang="en-US" sz="2000" b="0" dirty="0">
                <a:solidFill>
                  <a:srgbClr val="0000FF"/>
                </a:solidFill>
              </a:rPr>
              <a:t> </a:t>
            </a:r>
            <a:r>
              <a:rPr lang="en-AU" altLang="en-US" sz="2000" b="0" dirty="0"/>
              <a:t>energy levels of </a:t>
            </a:r>
          </a:p>
          <a:p>
            <a:endParaRPr lang="en-AU" altLang="en-US" sz="2000" b="0" dirty="0"/>
          </a:p>
          <a:p>
            <a:r>
              <a:rPr lang="en-AU" altLang="en-US" sz="2000" dirty="0">
                <a:solidFill>
                  <a:srgbClr val="0000FF"/>
                </a:solidFill>
              </a:rPr>
              <a:t>Two F atoms and </a:t>
            </a:r>
            <a:r>
              <a:rPr lang="en-AU" altLang="en-US" sz="2000" dirty="0" smtClean="0">
                <a:solidFill>
                  <a:srgbClr val="0000FF"/>
                </a:solidFill>
              </a:rPr>
              <a:t>F</a:t>
            </a:r>
            <a:r>
              <a:rPr lang="en-AU" altLang="en-US" sz="2000" baseline="-25000" dirty="0" smtClean="0">
                <a:solidFill>
                  <a:srgbClr val="0000FF"/>
                </a:solidFill>
              </a:rPr>
              <a:t>2</a:t>
            </a:r>
            <a:endParaRPr lang="en-AU" altLang="en-US" sz="2000" dirty="0">
              <a:solidFill>
                <a:srgbClr val="0000FF"/>
              </a:solidFill>
            </a:endParaRPr>
          </a:p>
          <a:p>
            <a:endParaRPr lang="en-AU" altLang="en-US" sz="2000" dirty="0"/>
          </a:p>
          <a:p>
            <a:r>
              <a:rPr lang="en-AU" altLang="en-US" sz="1800" b="0" dirty="0"/>
              <a:t>F has 9 electrons, hence 7 outer shell electrons in the configuration shown.  i.e. One unpaired electron each.</a:t>
            </a:r>
            <a:endParaRPr lang="en-AU" altLang="en-US" sz="2000" b="0" dirty="0"/>
          </a:p>
          <a:p>
            <a:endParaRPr lang="en-AU" altLang="en-US" sz="1800" b="0" dirty="0"/>
          </a:p>
          <a:p>
            <a:endParaRPr lang="en-AU" altLang="en-US" sz="1800" b="0" dirty="0" smtClean="0"/>
          </a:p>
          <a:p>
            <a:endParaRPr lang="en-AU" altLang="en-US" sz="1800" b="0" dirty="0">
              <a:solidFill>
                <a:schemeClr val="accent2"/>
              </a:solidFill>
            </a:endParaRPr>
          </a:p>
          <a:p>
            <a:r>
              <a:rPr lang="en-AU" altLang="en-US" sz="1800" b="0" dirty="0" smtClean="0"/>
              <a:t>The </a:t>
            </a:r>
            <a:r>
              <a:rPr lang="en-AU" altLang="en-US" sz="1800" b="0" dirty="0"/>
              <a:t>electronic configuration of the 14 valence electrons of F</a:t>
            </a:r>
            <a:r>
              <a:rPr lang="en-AU" altLang="en-US" sz="1800" b="0" baseline="-25000" dirty="0"/>
              <a:t>2</a:t>
            </a:r>
            <a:r>
              <a:rPr lang="en-AU" altLang="en-US" sz="1800" b="0" dirty="0"/>
              <a:t> is shown in blue.</a:t>
            </a:r>
          </a:p>
          <a:p>
            <a:endParaRPr lang="en-AU" altLang="en-US" sz="1800" b="0" dirty="0"/>
          </a:p>
          <a:p>
            <a:r>
              <a:rPr lang="en-AU" altLang="en-US" sz="1800" b="0" dirty="0"/>
              <a:t>Each molecular orbital contains two, spin-paired electrons.</a:t>
            </a:r>
          </a:p>
          <a:p>
            <a:r>
              <a:rPr lang="en-AU" altLang="en-US" sz="1800" b="0" dirty="0"/>
              <a:t>The total energy of the electrons is </a:t>
            </a:r>
            <a:r>
              <a:rPr lang="en-AU" altLang="en-US" sz="1800" b="0" u="sng" dirty="0">
                <a:solidFill>
                  <a:srgbClr val="0000FF"/>
                </a:solidFill>
              </a:rPr>
              <a:t>lower</a:t>
            </a:r>
            <a:r>
              <a:rPr lang="en-AU" altLang="en-US" sz="1800" b="0" dirty="0"/>
              <a:t> in the molecule than in the atoms.</a:t>
            </a:r>
            <a:endParaRPr lang="en-AU" altLang="en-US" sz="2000" b="0" dirty="0"/>
          </a:p>
        </p:txBody>
      </p:sp>
      <p:sp>
        <p:nvSpPr>
          <p:cNvPr id="15392" name="Line 32"/>
          <p:cNvSpPr>
            <a:spLocks noChangeShapeType="1"/>
          </p:cNvSpPr>
          <p:nvPr/>
        </p:nvSpPr>
        <p:spPr bwMode="auto">
          <a:xfrm>
            <a:off x="6696075" y="2133600"/>
            <a:ext cx="5032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3" name="Line 33"/>
          <p:cNvSpPr>
            <a:spLocks noChangeShapeType="1"/>
          </p:cNvSpPr>
          <p:nvPr/>
        </p:nvSpPr>
        <p:spPr bwMode="auto">
          <a:xfrm>
            <a:off x="6696075" y="2565400"/>
            <a:ext cx="5032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4" name="Line 34"/>
          <p:cNvSpPr>
            <a:spLocks noChangeShapeType="1"/>
          </p:cNvSpPr>
          <p:nvPr/>
        </p:nvSpPr>
        <p:spPr bwMode="auto">
          <a:xfrm>
            <a:off x="6372225" y="1916113"/>
            <a:ext cx="5032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5" name="Line 35"/>
          <p:cNvSpPr>
            <a:spLocks noChangeShapeType="1"/>
          </p:cNvSpPr>
          <p:nvPr/>
        </p:nvSpPr>
        <p:spPr bwMode="auto">
          <a:xfrm>
            <a:off x="7019925" y="1916113"/>
            <a:ext cx="5032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6" name="Line 36"/>
          <p:cNvSpPr>
            <a:spLocks noChangeShapeType="1"/>
          </p:cNvSpPr>
          <p:nvPr/>
        </p:nvSpPr>
        <p:spPr bwMode="auto">
          <a:xfrm>
            <a:off x="6696075" y="1731097"/>
            <a:ext cx="5032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7" name="Line 37"/>
          <p:cNvSpPr>
            <a:spLocks noChangeShapeType="1"/>
          </p:cNvSpPr>
          <p:nvPr/>
        </p:nvSpPr>
        <p:spPr bwMode="auto">
          <a:xfrm>
            <a:off x="6373813" y="1484313"/>
            <a:ext cx="5032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8" name="Line 38"/>
          <p:cNvSpPr>
            <a:spLocks noChangeShapeType="1"/>
          </p:cNvSpPr>
          <p:nvPr/>
        </p:nvSpPr>
        <p:spPr bwMode="auto">
          <a:xfrm>
            <a:off x="7019925" y="1484313"/>
            <a:ext cx="5032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9" name="Line 39"/>
          <p:cNvSpPr>
            <a:spLocks noChangeShapeType="1"/>
          </p:cNvSpPr>
          <p:nvPr/>
        </p:nvSpPr>
        <p:spPr bwMode="auto">
          <a:xfrm>
            <a:off x="6696075" y="1143000"/>
            <a:ext cx="5032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1" name="Line 41"/>
          <p:cNvSpPr>
            <a:spLocks noChangeShapeType="1"/>
          </p:cNvSpPr>
          <p:nvPr/>
        </p:nvSpPr>
        <p:spPr bwMode="auto">
          <a:xfrm>
            <a:off x="6902812" y="5886170"/>
            <a:ext cx="5032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2" name="Line 42"/>
          <p:cNvSpPr>
            <a:spLocks noChangeShapeType="1"/>
          </p:cNvSpPr>
          <p:nvPr/>
        </p:nvSpPr>
        <p:spPr bwMode="auto">
          <a:xfrm>
            <a:off x="6894874" y="6021388"/>
            <a:ext cx="5032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1" name="Line 51"/>
          <p:cNvSpPr>
            <a:spLocks noChangeShapeType="1"/>
          </p:cNvSpPr>
          <p:nvPr/>
        </p:nvSpPr>
        <p:spPr bwMode="auto">
          <a:xfrm>
            <a:off x="5867400" y="2420938"/>
            <a:ext cx="865188" cy="144462"/>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412" name="Line 52"/>
          <p:cNvSpPr>
            <a:spLocks noChangeShapeType="1"/>
          </p:cNvSpPr>
          <p:nvPr/>
        </p:nvSpPr>
        <p:spPr bwMode="auto">
          <a:xfrm flipV="1">
            <a:off x="7235825" y="2420938"/>
            <a:ext cx="1223963" cy="144462"/>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413" name="Line 53"/>
          <p:cNvSpPr>
            <a:spLocks noChangeShapeType="1"/>
          </p:cNvSpPr>
          <p:nvPr/>
        </p:nvSpPr>
        <p:spPr bwMode="auto">
          <a:xfrm flipV="1">
            <a:off x="5867400" y="2133600"/>
            <a:ext cx="865188" cy="287338"/>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414" name="Line 54"/>
          <p:cNvSpPr>
            <a:spLocks noChangeShapeType="1"/>
          </p:cNvSpPr>
          <p:nvPr/>
        </p:nvSpPr>
        <p:spPr bwMode="auto">
          <a:xfrm>
            <a:off x="7235825" y="2133600"/>
            <a:ext cx="1081088" cy="287338"/>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415" name="Rectangle 55"/>
          <p:cNvSpPr>
            <a:spLocks noChangeArrowheads="1"/>
          </p:cNvSpPr>
          <p:nvPr/>
        </p:nvSpPr>
        <p:spPr bwMode="auto">
          <a:xfrm>
            <a:off x="4427538" y="422368"/>
            <a:ext cx="4716462" cy="2520950"/>
          </a:xfrm>
          <a:prstGeom prst="rect">
            <a:avLst/>
          </a:prstGeom>
          <a:solidFill>
            <a:srgbClr val="FF0000">
              <a:alpha val="5098"/>
            </a:srgbClr>
          </a:solidFill>
          <a:ln w="28575">
            <a:solidFill>
              <a:srgbClr val="FF0000"/>
            </a:solidFill>
            <a:miter lim="800000"/>
            <a:headEnd/>
            <a:tailEnd/>
          </a:ln>
        </p:spPr>
        <p:txBody>
          <a:bodyPr wrap="none" anchor="ct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endParaRPr lang="en-US" altLang="en-US"/>
          </a:p>
        </p:txBody>
      </p:sp>
      <p:sp>
        <p:nvSpPr>
          <p:cNvPr id="57" name="Text Box 3"/>
          <p:cNvSpPr txBox="1">
            <a:spLocks noChangeArrowheads="1"/>
          </p:cNvSpPr>
          <p:nvPr/>
        </p:nvSpPr>
        <p:spPr bwMode="auto">
          <a:xfrm>
            <a:off x="8362951" y="5804486"/>
            <a:ext cx="457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dirty="0" smtClean="0">
                <a:solidFill>
                  <a:srgbClr val="FF0000"/>
                </a:solidFill>
                <a:latin typeface="Symbol" panose="05050102010706020507" pitchFamily="18" charset="2"/>
              </a:rPr>
              <a:t>­</a:t>
            </a:r>
            <a:r>
              <a:rPr lang="en-AU" altLang="en-US" dirty="0" smtClean="0">
                <a:solidFill>
                  <a:srgbClr val="FF0000"/>
                </a:solidFill>
                <a:latin typeface="Symbol" panose="05050102010706020507" pitchFamily="18" charset="2"/>
                <a:sym typeface="Symbol" panose="05050102010706020507" pitchFamily="18" charset="2"/>
              </a:rPr>
              <a:t></a:t>
            </a:r>
            <a:r>
              <a:rPr lang="en-AU" altLang="en-US" dirty="0" smtClean="0">
                <a:solidFill>
                  <a:srgbClr val="FF0000"/>
                </a:solidFill>
                <a:latin typeface="Symbol" panose="05050102010706020507" pitchFamily="18" charset="2"/>
              </a:rPr>
              <a:t>¯</a:t>
            </a:r>
            <a:endParaRPr lang="en-AU" altLang="en-US" dirty="0">
              <a:solidFill>
                <a:srgbClr val="FF0000"/>
              </a:solidFill>
              <a:latin typeface="Symbol" panose="05050102010706020507" pitchFamily="18" charset="2"/>
            </a:endParaRPr>
          </a:p>
        </p:txBody>
      </p:sp>
      <p:sp>
        <p:nvSpPr>
          <p:cNvPr id="58" name="Text Box 3"/>
          <p:cNvSpPr txBox="1">
            <a:spLocks noChangeArrowheads="1"/>
          </p:cNvSpPr>
          <p:nvPr/>
        </p:nvSpPr>
        <p:spPr bwMode="auto">
          <a:xfrm>
            <a:off x="6719094" y="2437070"/>
            <a:ext cx="457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dirty="0" smtClean="0">
                <a:solidFill>
                  <a:srgbClr val="FF0000"/>
                </a:solidFill>
                <a:latin typeface="Symbol" panose="05050102010706020507" pitchFamily="18" charset="2"/>
              </a:rPr>
              <a:t>­</a:t>
            </a:r>
            <a:r>
              <a:rPr lang="en-AU" altLang="en-US" dirty="0" smtClean="0">
                <a:solidFill>
                  <a:srgbClr val="0000FF"/>
                </a:solidFill>
                <a:latin typeface="Symbol" panose="05050102010706020507" pitchFamily="18" charset="2"/>
                <a:sym typeface="Symbol" panose="05050102010706020507" pitchFamily="18" charset="2"/>
              </a:rPr>
              <a:t></a:t>
            </a:r>
            <a:r>
              <a:rPr lang="en-AU" altLang="en-US" dirty="0" smtClean="0">
                <a:solidFill>
                  <a:srgbClr val="0000FF"/>
                </a:solidFill>
                <a:latin typeface="Symbol" panose="05050102010706020507" pitchFamily="18" charset="2"/>
              </a:rPr>
              <a:t>¯</a:t>
            </a:r>
            <a:endParaRPr lang="en-AU" altLang="en-US" dirty="0">
              <a:solidFill>
                <a:srgbClr val="0000FF"/>
              </a:solidFill>
              <a:latin typeface="Symbol" panose="05050102010706020507" pitchFamily="18" charset="2"/>
            </a:endParaRPr>
          </a:p>
        </p:txBody>
      </p:sp>
      <p:sp>
        <p:nvSpPr>
          <p:cNvPr id="59" name="Text Box 3"/>
          <p:cNvSpPr txBox="1">
            <a:spLocks noChangeArrowheads="1"/>
          </p:cNvSpPr>
          <p:nvPr/>
        </p:nvSpPr>
        <p:spPr bwMode="auto">
          <a:xfrm>
            <a:off x="7031762" y="5858059"/>
            <a:ext cx="457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dirty="0" smtClean="0">
                <a:solidFill>
                  <a:srgbClr val="FF0000"/>
                </a:solidFill>
                <a:latin typeface="Symbol" panose="05050102010706020507" pitchFamily="18" charset="2"/>
              </a:rPr>
              <a:t>­</a:t>
            </a:r>
            <a:r>
              <a:rPr lang="en-AU" altLang="en-US" dirty="0" smtClean="0">
                <a:solidFill>
                  <a:srgbClr val="0000FF"/>
                </a:solidFill>
                <a:latin typeface="Symbol" panose="05050102010706020507" pitchFamily="18" charset="2"/>
                <a:sym typeface="Symbol" panose="05050102010706020507" pitchFamily="18" charset="2"/>
              </a:rPr>
              <a:t></a:t>
            </a:r>
            <a:r>
              <a:rPr lang="en-AU" altLang="en-US" dirty="0" smtClean="0">
                <a:solidFill>
                  <a:srgbClr val="0000FF"/>
                </a:solidFill>
                <a:latin typeface="Symbol" panose="05050102010706020507" pitchFamily="18" charset="2"/>
              </a:rPr>
              <a:t>¯</a:t>
            </a:r>
            <a:endParaRPr lang="en-AU" altLang="en-US" dirty="0">
              <a:solidFill>
                <a:srgbClr val="0000FF"/>
              </a:solidFill>
              <a:latin typeface="Symbol" panose="05050102010706020507" pitchFamily="18" charset="2"/>
            </a:endParaRPr>
          </a:p>
        </p:txBody>
      </p:sp>
      <p:sp>
        <p:nvSpPr>
          <p:cNvPr id="60" name="Text Box 3"/>
          <p:cNvSpPr txBox="1">
            <a:spLocks noChangeArrowheads="1"/>
          </p:cNvSpPr>
          <p:nvPr/>
        </p:nvSpPr>
        <p:spPr bwMode="auto">
          <a:xfrm>
            <a:off x="6791325" y="5716893"/>
            <a:ext cx="457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dirty="0" smtClean="0">
                <a:solidFill>
                  <a:srgbClr val="FF0000"/>
                </a:solidFill>
                <a:latin typeface="Symbol" panose="05050102010706020507" pitchFamily="18" charset="2"/>
              </a:rPr>
              <a:t>­</a:t>
            </a:r>
            <a:r>
              <a:rPr lang="en-AU" altLang="en-US" dirty="0" smtClean="0">
                <a:solidFill>
                  <a:srgbClr val="0000FF"/>
                </a:solidFill>
                <a:latin typeface="Symbol" panose="05050102010706020507" pitchFamily="18" charset="2"/>
                <a:sym typeface="Symbol" panose="05050102010706020507" pitchFamily="18" charset="2"/>
              </a:rPr>
              <a:t></a:t>
            </a:r>
            <a:r>
              <a:rPr lang="en-AU" altLang="en-US" dirty="0" smtClean="0">
                <a:solidFill>
                  <a:srgbClr val="0000FF"/>
                </a:solidFill>
                <a:latin typeface="Symbol" panose="05050102010706020507" pitchFamily="18" charset="2"/>
              </a:rPr>
              <a:t>¯</a:t>
            </a:r>
            <a:endParaRPr lang="en-AU" altLang="en-US" dirty="0">
              <a:solidFill>
                <a:srgbClr val="0000FF"/>
              </a:solidFill>
              <a:latin typeface="Symbol" panose="05050102010706020507" pitchFamily="18" charset="2"/>
            </a:endParaRPr>
          </a:p>
        </p:txBody>
      </p:sp>
      <p:sp>
        <p:nvSpPr>
          <p:cNvPr id="61" name="Text Box 3"/>
          <p:cNvSpPr txBox="1">
            <a:spLocks noChangeArrowheads="1"/>
          </p:cNvSpPr>
          <p:nvPr/>
        </p:nvSpPr>
        <p:spPr bwMode="auto">
          <a:xfrm>
            <a:off x="6741319" y="1984375"/>
            <a:ext cx="457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dirty="0" smtClean="0">
                <a:solidFill>
                  <a:srgbClr val="FF0000"/>
                </a:solidFill>
                <a:latin typeface="Symbol" panose="05050102010706020507" pitchFamily="18" charset="2"/>
              </a:rPr>
              <a:t>­</a:t>
            </a:r>
            <a:r>
              <a:rPr lang="en-AU" altLang="en-US" dirty="0" smtClean="0">
                <a:solidFill>
                  <a:srgbClr val="0000FF"/>
                </a:solidFill>
                <a:latin typeface="Symbol" panose="05050102010706020507" pitchFamily="18" charset="2"/>
                <a:sym typeface="Symbol" panose="05050102010706020507" pitchFamily="18" charset="2"/>
              </a:rPr>
              <a:t></a:t>
            </a:r>
            <a:r>
              <a:rPr lang="en-AU" altLang="en-US" dirty="0" smtClean="0">
                <a:solidFill>
                  <a:srgbClr val="0000FF"/>
                </a:solidFill>
                <a:latin typeface="Symbol" panose="05050102010706020507" pitchFamily="18" charset="2"/>
              </a:rPr>
              <a:t>¯</a:t>
            </a:r>
            <a:endParaRPr lang="en-AU" altLang="en-US" dirty="0">
              <a:solidFill>
                <a:srgbClr val="0000FF"/>
              </a:solidFill>
              <a:latin typeface="Symbol" panose="05050102010706020507" pitchFamily="18" charset="2"/>
            </a:endParaRPr>
          </a:p>
        </p:txBody>
      </p:sp>
      <p:sp>
        <p:nvSpPr>
          <p:cNvPr id="62" name="Text Box 3"/>
          <p:cNvSpPr txBox="1">
            <a:spLocks noChangeArrowheads="1"/>
          </p:cNvSpPr>
          <p:nvPr/>
        </p:nvSpPr>
        <p:spPr bwMode="auto">
          <a:xfrm>
            <a:off x="6395317" y="1763813"/>
            <a:ext cx="457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dirty="0" smtClean="0">
                <a:solidFill>
                  <a:srgbClr val="FF0000"/>
                </a:solidFill>
                <a:latin typeface="Symbol" panose="05050102010706020507" pitchFamily="18" charset="2"/>
              </a:rPr>
              <a:t>­</a:t>
            </a:r>
            <a:r>
              <a:rPr lang="en-AU" altLang="en-US" dirty="0" smtClean="0">
                <a:solidFill>
                  <a:srgbClr val="0000FF"/>
                </a:solidFill>
                <a:latin typeface="Symbol" panose="05050102010706020507" pitchFamily="18" charset="2"/>
                <a:sym typeface="Symbol" panose="05050102010706020507" pitchFamily="18" charset="2"/>
              </a:rPr>
              <a:t></a:t>
            </a:r>
            <a:r>
              <a:rPr lang="en-AU" altLang="en-US" dirty="0" smtClean="0">
                <a:solidFill>
                  <a:srgbClr val="0000FF"/>
                </a:solidFill>
                <a:latin typeface="Symbol" panose="05050102010706020507" pitchFamily="18" charset="2"/>
              </a:rPr>
              <a:t>¯</a:t>
            </a:r>
            <a:endParaRPr lang="en-AU" altLang="en-US" dirty="0">
              <a:solidFill>
                <a:srgbClr val="0000FF"/>
              </a:solidFill>
              <a:latin typeface="Symbol" panose="05050102010706020507" pitchFamily="18" charset="2"/>
            </a:endParaRPr>
          </a:p>
        </p:txBody>
      </p:sp>
      <p:sp>
        <p:nvSpPr>
          <p:cNvPr id="63" name="Text Box 3"/>
          <p:cNvSpPr txBox="1">
            <a:spLocks noChangeArrowheads="1"/>
          </p:cNvSpPr>
          <p:nvPr/>
        </p:nvSpPr>
        <p:spPr bwMode="auto">
          <a:xfrm>
            <a:off x="6442797" y="1356897"/>
            <a:ext cx="457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dirty="0" smtClean="0">
                <a:solidFill>
                  <a:srgbClr val="FF0000"/>
                </a:solidFill>
                <a:latin typeface="Symbol" panose="05050102010706020507" pitchFamily="18" charset="2"/>
              </a:rPr>
              <a:t>­</a:t>
            </a:r>
            <a:r>
              <a:rPr lang="en-AU" altLang="en-US" dirty="0" smtClean="0">
                <a:solidFill>
                  <a:srgbClr val="0000FF"/>
                </a:solidFill>
                <a:latin typeface="Symbol" panose="05050102010706020507" pitchFamily="18" charset="2"/>
                <a:sym typeface="Symbol" panose="05050102010706020507" pitchFamily="18" charset="2"/>
              </a:rPr>
              <a:t></a:t>
            </a:r>
            <a:r>
              <a:rPr lang="en-AU" altLang="en-US" dirty="0" smtClean="0">
                <a:solidFill>
                  <a:srgbClr val="0000FF"/>
                </a:solidFill>
                <a:latin typeface="Symbol" panose="05050102010706020507" pitchFamily="18" charset="2"/>
              </a:rPr>
              <a:t>¯</a:t>
            </a:r>
            <a:endParaRPr lang="en-AU" altLang="en-US" dirty="0">
              <a:solidFill>
                <a:srgbClr val="0000FF"/>
              </a:solidFill>
              <a:latin typeface="Symbol" panose="05050102010706020507" pitchFamily="18" charset="2"/>
            </a:endParaRPr>
          </a:p>
        </p:txBody>
      </p:sp>
      <p:sp>
        <p:nvSpPr>
          <p:cNvPr id="64" name="Text Box 3"/>
          <p:cNvSpPr txBox="1">
            <a:spLocks noChangeArrowheads="1"/>
          </p:cNvSpPr>
          <p:nvPr/>
        </p:nvSpPr>
        <p:spPr bwMode="auto">
          <a:xfrm>
            <a:off x="7023029" y="1762331"/>
            <a:ext cx="457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dirty="0" smtClean="0">
                <a:solidFill>
                  <a:srgbClr val="FF0000"/>
                </a:solidFill>
                <a:latin typeface="Symbol" panose="05050102010706020507" pitchFamily="18" charset="2"/>
              </a:rPr>
              <a:t>­</a:t>
            </a:r>
            <a:r>
              <a:rPr lang="en-AU" altLang="en-US" dirty="0" smtClean="0">
                <a:solidFill>
                  <a:srgbClr val="0000FF"/>
                </a:solidFill>
                <a:latin typeface="Symbol" panose="05050102010706020507" pitchFamily="18" charset="2"/>
                <a:sym typeface="Symbol" panose="05050102010706020507" pitchFamily="18" charset="2"/>
              </a:rPr>
              <a:t></a:t>
            </a:r>
            <a:r>
              <a:rPr lang="en-AU" altLang="en-US" dirty="0" smtClean="0">
                <a:solidFill>
                  <a:srgbClr val="0000FF"/>
                </a:solidFill>
                <a:latin typeface="Symbol" panose="05050102010706020507" pitchFamily="18" charset="2"/>
              </a:rPr>
              <a:t>¯</a:t>
            </a:r>
            <a:endParaRPr lang="en-AU" altLang="en-US" dirty="0">
              <a:solidFill>
                <a:srgbClr val="0000FF"/>
              </a:solidFill>
              <a:latin typeface="Symbol" panose="05050102010706020507" pitchFamily="18" charset="2"/>
            </a:endParaRPr>
          </a:p>
        </p:txBody>
      </p:sp>
      <p:sp>
        <p:nvSpPr>
          <p:cNvPr id="65" name="Text Box 3"/>
          <p:cNvSpPr txBox="1">
            <a:spLocks noChangeArrowheads="1"/>
          </p:cNvSpPr>
          <p:nvPr/>
        </p:nvSpPr>
        <p:spPr bwMode="auto">
          <a:xfrm>
            <a:off x="6712527" y="1584326"/>
            <a:ext cx="457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dirty="0" smtClean="0">
                <a:solidFill>
                  <a:srgbClr val="FF0000"/>
                </a:solidFill>
                <a:latin typeface="Symbol" panose="05050102010706020507" pitchFamily="18" charset="2"/>
              </a:rPr>
              <a:t>­</a:t>
            </a:r>
            <a:r>
              <a:rPr lang="en-AU" altLang="en-US" dirty="0" smtClean="0">
                <a:solidFill>
                  <a:srgbClr val="0000FF"/>
                </a:solidFill>
                <a:latin typeface="Symbol" panose="05050102010706020507" pitchFamily="18" charset="2"/>
                <a:sym typeface="Symbol" panose="05050102010706020507" pitchFamily="18" charset="2"/>
              </a:rPr>
              <a:t></a:t>
            </a:r>
            <a:r>
              <a:rPr lang="en-AU" altLang="en-US" dirty="0" smtClean="0">
                <a:solidFill>
                  <a:srgbClr val="0000FF"/>
                </a:solidFill>
                <a:latin typeface="Symbol" panose="05050102010706020507" pitchFamily="18" charset="2"/>
              </a:rPr>
              <a:t>¯</a:t>
            </a:r>
            <a:endParaRPr lang="en-AU" altLang="en-US" dirty="0">
              <a:solidFill>
                <a:srgbClr val="0000FF"/>
              </a:solidFill>
              <a:latin typeface="Symbol" panose="05050102010706020507" pitchFamily="18" charset="2"/>
            </a:endParaRPr>
          </a:p>
        </p:txBody>
      </p:sp>
      <p:sp>
        <p:nvSpPr>
          <p:cNvPr id="66" name="Text Box 3"/>
          <p:cNvSpPr txBox="1">
            <a:spLocks noChangeArrowheads="1"/>
          </p:cNvSpPr>
          <p:nvPr/>
        </p:nvSpPr>
        <p:spPr bwMode="auto">
          <a:xfrm>
            <a:off x="5379244" y="2279563"/>
            <a:ext cx="457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dirty="0" smtClean="0">
                <a:solidFill>
                  <a:srgbClr val="FF0000"/>
                </a:solidFill>
                <a:latin typeface="Symbol" panose="05050102010706020507" pitchFamily="18" charset="2"/>
              </a:rPr>
              <a:t>­</a:t>
            </a:r>
            <a:r>
              <a:rPr lang="en-AU" altLang="en-US" dirty="0" smtClean="0">
                <a:solidFill>
                  <a:srgbClr val="FF0000"/>
                </a:solidFill>
                <a:latin typeface="Symbol" panose="05050102010706020507" pitchFamily="18" charset="2"/>
                <a:sym typeface="Symbol" panose="05050102010706020507" pitchFamily="18" charset="2"/>
              </a:rPr>
              <a:t></a:t>
            </a:r>
            <a:r>
              <a:rPr lang="en-AU" altLang="en-US" dirty="0" smtClean="0">
                <a:solidFill>
                  <a:srgbClr val="FF0000"/>
                </a:solidFill>
                <a:latin typeface="Symbol" panose="05050102010706020507" pitchFamily="18" charset="2"/>
              </a:rPr>
              <a:t>¯</a:t>
            </a:r>
            <a:endParaRPr lang="en-AU" altLang="en-US" dirty="0">
              <a:solidFill>
                <a:srgbClr val="FF0000"/>
              </a:solidFill>
              <a:latin typeface="Symbol" panose="05050102010706020507" pitchFamily="18" charset="2"/>
            </a:endParaRPr>
          </a:p>
        </p:txBody>
      </p:sp>
      <p:sp>
        <p:nvSpPr>
          <p:cNvPr id="67" name="Text Box 3"/>
          <p:cNvSpPr txBox="1">
            <a:spLocks noChangeArrowheads="1"/>
          </p:cNvSpPr>
          <p:nvPr/>
        </p:nvSpPr>
        <p:spPr bwMode="auto">
          <a:xfrm>
            <a:off x="8494713" y="2267793"/>
            <a:ext cx="457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dirty="0" smtClean="0">
                <a:solidFill>
                  <a:srgbClr val="FF0000"/>
                </a:solidFill>
                <a:latin typeface="Symbol" panose="05050102010706020507" pitchFamily="18" charset="2"/>
              </a:rPr>
              <a:t>­</a:t>
            </a:r>
            <a:r>
              <a:rPr lang="en-AU" altLang="en-US" dirty="0" smtClean="0">
                <a:solidFill>
                  <a:srgbClr val="FF0000"/>
                </a:solidFill>
                <a:latin typeface="Symbol" panose="05050102010706020507" pitchFamily="18" charset="2"/>
                <a:sym typeface="Symbol" panose="05050102010706020507" pitchFamily="18" charset="2"/>
              </a:rPr>
              <a:t></a:t>
            </a:r>
            <a:r>
              <a:rPr lang="en-AU" altLang="en-US" dirty="0" smtClean="0">
                <a:solidFill>
                  <a:srgbClr val="FF0000"/>
                </a:solidFill>
                <a:latin typeface="Symbol" panose="05050102010706020507" pitchFamily="18" charset="2"/>
              </a:rPr>
              <a:t>¯</a:t>
            </a:r>
            <a:endParaRPr lang="en-AU" altLang="en-US" dirty="0">
              <a:solidFill>
                <a:srgbClr val="FF0000"/>
              </a:solidFill>
              <a:latin typeface="Symbol" panose="05050102010706020507" pitchFamily="18" charset="2"/>
            </a:endParaRPr>
          </a:p>
        </p:txBody>
      </p:sp>
      <p:sp>
        <p:nvSpPr>
          <p:cNvPr id="68" name="Text Box 3"/>
          <p:cNvSpPr txBox="1">
            <a:spLocks noChangeArrowheads="1"/>
          </p:cNvSpPr>
          <p:nvPr/>
        </p:nvSpPr>
        <p:spPr bwMode="auto">
          <a:xfrm>
            <a:off x="8700223" y="1557651"/>
            <a:ext cx="457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dirty="0" smtClean="0">
                <a:solidFill>
                  <a:srgbClr val="FF0000"/>
                </a:solidFill>
                <a:latin typeface="Symbol" panose="05050102010706020507" pitchFamily="18" charset="2"/>
              </a:rPr>
              <a:t>­</a:t>
            </a:r>
            <a:r>
              <a:rPr lang="en-AU" altLang="en-US" dirty="0" smtClean="0">
                <a:solidFill>
                  <a:srgbClr val="FF0000"/>
                </a:solidFill>
                <a:latin typeface="Symbol" panose="05050102010706020507" pitchFamily="18" charset="2"/>
                <a:sym typeface="Symbol" panose="05050102010706020507" pitchFamily="18" charset="2"/>
              </a:rPr>
              <a:t></a:t>
            </a:r>
            <a:r>
              <a:rPr lang="en-AU" altLang="en-US" dirty="0" smtClean="0">
                <a:solidFill>
                  <a:srgbClr val="FF0000"/>
                </a:solidFill>
                <a:latin typeface="Symbol" panose="05050102010706020507" pitchFamily="18" charset="2"/>
              </a:rPr>
              <a:t>¯</a:t>
            </a:r>
            <a:endParaRPr lang="en-AU" altLang="en-US" dirty="0">
              <a:solidFill>
                <a:srgbClr val="FF0000"/>
              </a:solidFill>
              <a:latin typeface="Symbol" panose="05050102010706020507" pitchFamily="18" charset="2"/>
            </a:endParaRPr>
          </a:p>
        </p:txBody>
      </p:sp>
      <p:sp>
        <p:nvSpPr>
          <p:cNvPr id="69" name="Text Box 3"/>
          <p:cNvSpPr txBox="1">
            <a:spLocks noChangeArrowheads="1"/>
          </p:cNvSpPr>
          <p:nvPr/>
        </p:nvSpPr>
        <p:spPr bwMode="auto">
          <a:xfrm>
            <a:off x="4778520" y="1568179"/>
            <a:ext cx="457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dirty="0" smtClean="0">
                <a:solidFill>
                  <a:srgbClr val="FF0000"/>
                </a:solidFill>
                <a:latin typeface="Symbol" panose="05050102010706020507" pitchFamily="18" charset="2"/>
              </a:rPr>
              <a:t>­</a:t>
            </a:r>
            <a:r>
              <a:rPr lang="en-AU" altLang="en-US" dirty="0" smtClean="0">
                <a:solidFill>
                  <a:srgbClr val="FF0000"/>
                </a:solidFill>
                <a:latin typeface="Symbol" panose="05050102010706020507" pitchFamily="18" charset="2"/>
                <a:sym typeface="Symbol" panose="05050102010706020507" pitchFamily="18" charset="2"/>
              </a:rPr>
              <a:t></a:t>
            </a:r>
            <a:r>
              <a:rPr lang="en-AU" altLang="en-US" dirty="0" smtClean="0">
                <a:solidFill>
                  <a:srgbClr val="FF0000"/>
                </a:solidFill>
                <a:latin typeface="Symbol" panose="05050102010706020507" pitchFamily="18" charset="2"/>
              </a:rPr>
              <a:t>¯</a:t>
            </a:r>
            <a:endParaRPr lang="en-AU" altLang="en-US" dirty="0">
              <a:solidFill>
                <a:srgbClr val="FF0000"/>
              </a:solidFill>
              <a:latin typeface="Symbol" panose="05050102010706020507" pitchFamily="18" charset="2"/>
            </a:endParaRPr>
          </a:p>
        </p:txBody>
      </p:sp>
      <p:sp>
        <p:nvSpPr>
          <p:cNvPr id="70" name="Text Box 3"/>
          <p:cNvSpPr txBox="1">
            <a:spLocks noChangeArrowheads="1"/>
          </p:cNvSpPr>
          <p:nvPr/>
        </p:nvSpPr>
        <p:spPr bwMode="auto">
          <a:xfrm>
            <a:off x="8098705" y="1547951"/>
            <a:ext cx="457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dirty="0" smtClean="0">
                <a:solidFill>
                  <a:srgbClr val="FF0000"/>
                </a:solidFill>
                <a:latin typeface="Symbol" panose="05050102010706020507" pitchFamily="18" charset="2"/>
              </a:rPr>
              <a:t>­</a:t>
            </a:r>
            <a:r>
              <a:rPr lang="en-AU" altLang="en-US" dirty="0" smtClean="0">
                <a:solidFill>
                  <a:srgbClr val="FF0000"/>
                </a:solidFill>
                <a:latin typeface="Symbol" panose="05050102010706020507" pitchFamily="18" charset="2"/>
                <a:sym typeface="Symbol" panose="05050102010706020507" pitchFamily="18" charset="2"/>
              </a:rPr>
              <a:t></a:t>
            </a:r>
            <a:r>
              <a:rPr lang="en-AU" altLang="en-US" dirty="0" smtClean="0">
                <a:solidFill>
                  <a:srgbClr val="FF0000"/>
                </a:solidFill>
                <a:latin typeface="Symbol" panose="05050102010706020507" pitchFamily="18" charset="2"/>
              </a:rPr>
              <a:t>¯</a:t>
            </a:r>
            <a:endParaRPr lang="en-AU" altLang="en-US" dirty="0">
              <a:solidFill>
                <a:srgbClr val="FF0000"/>
              </a:solidFill>
              <a:latin typeface="Symbol" panose="05050102010706020507" pitchFamily="18" charset="2"/>
            </a:endParaRPr>
          </a:p>
        </p:txBody>
      </p:sp>
      <p:sp>
        <p:nvSpPr>
          <p:cNvPr id="71" name="Text Box 3"/>
          <p:cNvSpPr txBox="1">
            <a:spLocks noChangeArrowheads="1"/>
          </p:cNvSpPr>
          <p:nvPr/>
        </p:nvSpPr>
        <p:spPr bwMode="auto">
          <a:xfrm>
            <a:off x="5310621" y="1550115"/>
            <a:ext cx="457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dirty="0" smtClean="0">
                <a:solidFill>
                  <a:srgbClr val="FF0000"/>
                </a:solidFill>
                <a:latin typeface="Symbol" panose="05050102010706020507" pitchFamily="18" charset="2"/>
              </a:rPr>
              <a:t>­</a:t>
            </a:r>
            <a:r>
              <a:rPr lang="en-AU" altLang="en-US" dirty="0" smtClean="0">
                <a:solidFill>
                  <a:srgbClr val="FF0000"/>
                </a:solidFill>
                <a:latin typeface="Symbol" panose="05050102010706020507" pitchFamily="18" charset="2"/>
                <a:sym typeface="Symbol" panose="05050102010706020507" pitchFamily="18" charset="2"/>
              </a:rPr>
              <a:t></a:t>
            </a:r>
            <a:r>
              <a:rPr lang="en-AU" altLang="en-US" dirty="0" smtClean="0">
                <a:solidFill>
                  <a:srgbClr val="FF0000"/>
                </a:solidFill>
                <a:latin typeface="Symbol" panose="05050102010706020507" pitchFamily="18" charset="2"/>
              </a:rPr>
              <a:t>¯</a:t>
            </a:r>
            <a:endParaRPr lang="en-AU" altLang="en-US" dirty="0">
              <a:solidFill>
                <a:srgbClr val="FF0000"/>
              </a:solidFill>
              <a:latin typeface="Symbol" panose="05050102010706020507" pitchFamily="18" charset="2"/>
            </a:endParaRPr>
          </a:p>
        </p:txBody>
      </p:sp>
      <p:sp>
        <p:nvSpPr>
          <p:cNvPr id="74" name="Text Box 3"/>
          <p:cNvSpPr txBox="1">
            <a:spLocks noChangeArrowheads="1"/>
          </p:cNvSpPr>
          <p:nvPr/>
        </p:nvSpPr>
        <p:spPr bwMode="auto">
          <a:xfrm>
            <a:off x="5910696" y="1568179"/>
            <a:ext cx="457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dirty="0" smtClean="0">
                <a:solidFill>
                  <a:srgbClr val="FF0000"/>
                </a:solidFill>
                <a:latin typeface="Symbol" panose="05050102010706020507" pitchFamily="18" charset="2"/>
              </a:rPr>
              <a:t>­</a:t>
            </a:r>
            <a:r>
              <a:rPr lang="en-AU" altLang="en-US" dirty="0" smtClean="0">
                <a:solidFill>
                  <a:srgbClr val="FF0000"/>
                </a:solidFill>
                <a:latin typeface="Symbol" panose="05050102010706020507" pitchFamily="18" charset="2"/>
                <a:sym typeface="Symbol" panose="05050102010706020507" pitchFamily="18" charset="2"/>
              </a:rPr>
              <a:t></a:t>
            </a:r>
            <a:endParaRPr lang="en-AU" altLang="en-US" dirty="0">
              <a:solidFill>
                <a:srgbClr val="FF0000"/>
              </a:solidFill>
              <a:latin typeface="Symbol" panose="05050102010706020507" pitchFamily="18" charset="2"/>
            </a:endParaRPr>
          </a:p>
        </p:txBody>
      </p:sp>
      <p:sp>
        <p:nvSpPr>
          <p:cNvPr id="75" name="Text Box 3"/>
          <p:cNvSpPr txBox="1">
            <a:spLocks noChangeArrowheads="1"/>
          </p:cNvSpPr>
          <p:nvPr/>
        </p:nvSpPr>
        <p:spPr bwMode="auto">
          <a:xfrm>
            <a:off x="7666977" y="1527830"/>
            <a:ext cx="457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dirty="0" smtClean="0">
                <a:solidFill>
                  <a:srgbClr val="FF0000"/>
                </a:solidFill>
                <a:latin typeface="Symbol" panose="05050102010706020507" pitchFamily="18" charset="2"/>
              </a:rPr>
              <a:t>­</a:t>
            </a:r>
            <a:r>
              <a:rPr lang="en-AU" altLang="en-US" dirty="0" smtClean="0">
                <a:solidFill>
                  <a:srgbClr val="FF0000"/>
                </a:solidFill>
                <a:latin typeface="Symbol" panose="05050102010706020507" pitchFamily="18" charset="2"/>
                <a:sym typeface="Symbol" panose="05050102010706020507" pitchFamily="18" charset="2"/>
              </a:rPr>
              <a:t></a:t>
            </a:r>
            <a:endParaRPr lang="en-AU" altLang="en-US" dirty="0">
              <a:solidFill>
                <a:srgbClr val="FF0000"/>
              </a:solidFill>
              <a:latin typeface="Symbol" panose="05050102010706020507" pitchFamily="18" charset="2"/>
            </a:endParaRPr>
          </a:p>
        </p:txBody>
      </p:sp>
      <p:sp>
        <p:nvSpPr>
          <p:cNvPr id="76" name="Text Box 3"/>
          <p:cNvSpPr txBox="1">
            <a:spLocks noChangeArrowheads="1"/>
          </p:cNvSpPr>
          <p:nvPr/>
        </p:nvSpPr>
        <p:spPr bwMode="auto">
          <a:xfrm>
            <a:off x="7042872" y="1342128"/>
            <a:ext cx="457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dirty="0" smtClean="0">
                <a:solidFill>
                  <a:srgbClr val="FF0000"/>
                </a:solidFill>
                <a:latin typeface="Symbol" panose="05050102010706020507" pitchFamily="18" charset="2"/>
              </a:rPr>
              <a:t>­</a:t>
            </a:r>
            <a:r>
              <a:rPr lang="en-AU" altLang="en-US" dirty="0" smtClean="0">
                <a:solidFill>
                  <a:srgbClr val="0000FF"/>
                </a:solidFill>
                <a:latin typeface="Symbol" panose="05050102010706020507" pitchFamily="18" charset="2"/>
                <a:sym typeface="Symbol" panose="05050102010706020507" pitchFamily="18" charset="2"/>
              </a:rPr>
              <a:t></a:t>
            </a:r>
            <a:r>
              <a:rPr lang="en-AU" altLang="en-US" dirty="0" smtClean="0">
                <a:solidFill>
                  <a:srgbClr val="0000FF"/>
                </a:solidFill>
                <a:latin typeface="Symbol" panose="05050102010706020507" pitchFamily="18" charset="2"/>
              </a:rPr>
              <a:t>¯</a:t>
            </a:r>
            <a:endParaRPr lang="en-AU" altLang="en-US" dirty="0">
              <a:solidFill>
                <a:srgbClr val="0000FF"/>
              </a:solidFill>
              <a:latin typeface="Symbol" panose="05050102010706020507" pitchFamily="18" charset="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597694"/>
            <a:ext cx="9144000" cy="6237287"/>
          </a:xfrm>
          <a:prstGeom prst="rect">
            <a:avLst/>
          </a:prstGeom>
          <a:solidFill>
            <a:schemeClr val="bg1"/>
          </a:solidFill>
          <a:ln w="9525">
            <a:solidFill>
              <a:schemeClr val="tx1"/>
            </a:solidFill>
            <a:miter lim="800000"/>
            <a:headEnd/>
            <a:tailEnd/>
          </a:ln>
        </p:spPr>
        <p:txBody>
          <a:bodyPr wrap="none" anchor="ct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endParaRPr lang="en-US" altLang="en-US"/>
          </a:p>
        </p:txBody>
      </p:sp>
      <p:pic>
        <p:nvPicPr>
          <p:cNvPr id="16387" name="Picture 3" descr="F2_3-21G_s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497388"/>
            <a:ext cx="2843213"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descr="F2_3-21G_s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386138"/>
            <a:ext cx="2819400"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5"/>
          <p:cNvSpPr txBox="1">
            <a:spLocks noChangeArrowheads="1"/>
          </p:cNvSpPr>
          <p:nvPr/>
        </p:nvSpPr>
        <p:spPr bwMode="auto">
          <a:xfrm>
            <a:off x="539750" y="-100013"/>
            <a:ext cx="807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ctr"/>
            <a:r>
              <a:rPr lang="en-AU" altLang="en-US" sz="3600" b="0" dirty="0">
                <a:solidFill>
                  <a:srgbClr val="FF0000"/>
                </a:solidFill>
                <a:latin typeface="+mn-lt"/>
              </a:rPr>
              <a:t>Valence Molecular Orbitals in F</a:t>
            </a:r>
            <a:r>
              <a:rPr lang="en-AU" altLang="en-US" sz="3600" b="0" baseline="-25000" dirty="0">
                <a:solidFill>
                  <a:srgbClr val="FF0000"/>
                </a:solidFill>
                <a:latin typeface="+mn-lt"/>
              </a:rPr>
              <a:t>2</a:t>
            </a:r>
            <a:endParaRPr lang="en-AU" altLang="en-US" sz="3600" b="0" dirty="0">
              <a:solidFill>
                <a:srgbClr val="FF0000"/>
              </a:solidFill>
              <a:latin typeface="+mn-lt"/>
            </a:endParaRPr>
          </a:p>
        </p:txBody>
      </p:sp>
      <p:sp>
        <p:nvSpPr>
          <p:cNvPr id="16390" name="Text Box 6"/>
          <p:cNvSpPr txBox="1">
            <a:spLocks noChangeArrowheads="1"/>
          </p:cNvSpPr>
          <p:nvPr/>
        </p:nvSpPr>
        <p:spPr bwMode="auto">
          <a:xfrm>
            <a:off x="228600" y="1143000"/>
            <a:ext cx="4800600" cy="553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sz="2000" b="0" dirty="0"/>
              <a:t>The two lowest-energy molecular orbitals are similar to the orbitals of H</a:t>
            </a:r>
            <a:r>
              <a:rPr lang="en-AU" altLang="en-US" sz="2000" b="0" baseline="-25000" dirty="0"/>
              <a:t>2</a:t>
            </a:r>
            <a:r>
              <a:rPr lang="en-AU" altLang="en-US" sz="2000" b="0" dirty="0"/>
              <a:t>.</a:t>
            </a:r>
          </a:p>
          <a:p>
            <a:endParaRPr lang="en-AU" altLang="en-US" sz="1800" b="0" dirty="0">
              <a:solidFill>
                <a:schemeClr val="accent2"/>
              </a:solidFill>
            </a:endParaRPr>
          </a:p>
          <a:p>
            <a:r>
              <a:rPr lang="en-AU" altLang="en-US" sz="1800" b="0" dirty="0">
                <a:solidFill>
                  <a:srgbClr val="0000FF"/>
                </a:solidFill>
              </a:rPr>
              <a:t>The lowest is a </a:t>
            </a:r>
            <a:r>
              <a:rPr lang="en-AU" altLang="en-US" sz="1800" b="0" i="1" dirty="0" smtClean="0">
                <a:solidFill>
                  <a:srgbClr val="FF0000"/>
                </a:solidFill>
              </a:rPr>
              <a:t>sigma (</a:t>
            </a:r>
            <a:r>
              <a:rPr lang="en-AU" altLang="en-US" sz="2000" b="0" i="1" dirty="0" smtClean="0">
                <a:solidFill>
                  <a:srgbClr val="FF0000"/>
                </a:solidFill>
                <a:latin typeface="Symbol" panose="05050102010706020507" pitchFamily="18" charset="2"/>
              </a:rPr>
              <a:t>s</a:t>
            </a:r>
            <a:r>
              <a:rPr lang="en-AU" altLang="en-US" sz="1800" b="0" i="1" dirty="0" smtClean="0">
                <a:solidFill>
                  <a:srgbClr val="FF0000"/>
                </a:solidFill>
              </a:rPr>
              <a:t>*) bonding </a:t>
            </a:r>
            <a:r>
              <a:rPr lang="en-AU" altLang="en-US" sz="1800" b="0" i="1" dirty="0">
                <a:solidFill>
                  <a:srgbClr val="FF0000"/>
                </a:solidFill>
              </a:rPr>
              <a:t>orbital</a:t>
            </a:r>
            <a:r>
              <a:rPr lang="en-AU" altLang="en-US" sz="1800" b="0" dirty="0">
                <a:solidFill>
                  <a:srgbClr val="0000FF"/>
                </a:solidFill>
              </a:rPr>
              <a:t>, with a pair of delocalised electrons between the nuclei.</a:t>
            </a:r>
          </a:p>
          <a:p>
            <a:r>
              <a:rPr lang="en-AU" altLang="en-US" sz="1800" b="0" dirty="0">
                <a:solidFill>
                  <a:srgbClr val="0000FF"/>
                </a:solidFill>
              </a:rPr>
              <a:t>The second-lowest is a </a:t>
            </a:r>
            <a:r>
              <a:rPr lang="en-AU" altLang="en-US" sz="1800" b="0" i="1" dirty="0">
                <a:solidFill>
                  <a:srgbClr val="FF0000"/>
                </a:solidFill>
              </a:rPr>
              <a:t>sigma-star (</a:t>
            </a:r>
            <a:r>
              <a:rPr lang="en-AU" altLang="en-US" sz="2000" b="0" i="1" dirty="0">
                <a:solidFill>
                  <a:srgbClr val="FF0000"/>
                </a:solidFill>
                <a:latin typeface="Symbol" panose="05050102010706020507" pitchFamily="18" charset="2"/>
              </a:rPr>
              <a:t>s</a:t>
            </a:r>
            <a:r>
              <a:rPr lang="en-AU" altLang="en-US" sz="1800" b="0" i="1" dirty="0">
                <a:solidFill>
                  <a:srgbClr val="FF0000"/>
                </a:solidFill>
              </a:rPr>
              <a:t>*)</a:t>
            </a:r>
          </a:p>
          <a:p>
            <a:r>
              <a:rPr lang="en-AU" altLang="en-US" sz="1800" b="0" i="1" dirty="0">
                <a:solidFill>
                  <a:srgbClr val="FF0000"/>
                </a:solidFill>
              </a:rPr>
              <a:t>anti-bonding orbital</a:t>
            </a:r>
            <a:r>
              <a:rPr lang="en-AU" altLang="en-US" sz="1800" b="0" dirty="0">
                <a:solidFill>
                  <a:schemeClr val="accent2"/>
                </a:solidFill>
              </a:rPr>
              <a:t>.</a:t>
            </a:r>
            <a:endParaRPr lang="en-AU" altLang="en-US" sz="2000" b="0" dirty="0"/>
          </a:p>
          <a:p>
            <a:endParaRPr lang="en-AU" altLang="en-US" sz="1800" b="0" dirty="0"/>
          </a:p>
          <a:p>
            <a:endParaRPr lang="en-AU" altLang="en-US" sz="1800" b="0" dirty="0"/>
          </a:p>
          <a:p>
            <a:r>
              <a:rPr lang="en-AU" altLang="en-US" sz="1800" b="0" dirty="0"/>
              <a:t>In F</a:t>
            </a:r>
            <a:r>
              <a:rPr lang="en-AU" altLang="en-US" sz="1800" b="0" baseline="-25000" dirty="0"/>
              <a:t>2</a:t>
            </a:r>
            <a:r>
              <a:rPr lang="en-AU" altLang="en-US" sz="1800" b="0" dirty="0"/>
              <a:t>, the </a:t>
            </a:r>
            <a:r>
              <a:rPr lang="en-AU" altLang="en-US" sz="2000" b="0" i="1" dirty="0">
                <a:latin typeface="Symbol" panose="05050102010706020507" pitchFamily="18" charset="2"/>
              </a:rPr>
              <a:t>s</a:t>
            </a:r>
            <a:r>
              <a:rPr lang="en-AU" altLang="en-US" sz="1800" b="0" dirty="0"/>
              <a:t> bonding</a:t>
            </a:r>
          </a:p>
          <a:p>
            <a:r>
              <a:rPr lang="en-AU" altLang="en-US" sz="1800" b="0" dirty="0"/>
              <a:t>and </a:t>
            </a:r>
            <a:r>
              <a:rPr lang="en-AU" altLang="en-US" sz="2000" b="0" i="1" dirty="0">
                <a:latin typeface="Symbol" panose="05050102010706020507" pitchFamily="18" charset="2"/>
              </a:rPr>
              <a:t>s</a:t>
            </a:r>
            <a:r>
              <a:rPr lang="en-AU" altLang="en-US" sz="1800" b="0" dirty="0"/>
              <a:t>* anti-bonding</a:t>
            </a:r>
          </a:p>
          <a:p>
            <a:r>
              <a:rPr lang="en-AU" altLang="en-US" sz="1800" b="0" dirty="0"/>
              <a:t>orbitals both contain a</a:t>
            </a:r>
          </a:p>
          <a:p>
            <a:r>
              <a:rPr lang="en-AU" altLang="en-US" sz="1800" b="0" dirty="0"/>
              <a:t>pair of electrons.</a:t>
            </a:r>
          </a:p>
          <a:p>
            <a:endParaRPr lang="en-AU" altLang="en-US" sz="1800" b="0" dirty="0"/>
          </a:p>
          <a:p>
            <a:r>
              <a:rPr lang="en-AU" altLang="en-US" sz="1800" b="0" dirty="0">
                <a:solidFill>
                  <a:srgbClr val="FF0000"/>
                </a:solidFill>
              </a:rPr>
              <a:t>The sum of these is</a:t>
            </a:r>
          </a:p>
          <a:p>
            <a:r>
              <a:rPr lang="en-AU" altLang="en-US" sz="1800" b="0" u="sng" dirty="0">
                <a:solidFill>
                  <a:srgbClr val="FF0000"/>
                </a:solidFill>
              </a:rPr>
              <a:t>no net bond</a:t>
            </a:r>
            <a:r>
              <a:rPr lang="en-AU" altLang="en-US" sz="1800" b="0" dirty="0">
                <a:solidFill>
                  <a:srgbClr val="FF0000"/>
                </a:solidFill>
              </a:rPr>
              <a:t>.</a:t>
            </a:r>
            <a:endParaRPr lang="en-AU" altLang="en-US" sz="1800" b="0" dirty="0"/>
          </a:p>
          <a:p>
            <a:endParaRPr lang="en-AU" altLang="en-US" sz="1800" b="0" dirty="0"/>
          </a:p>
          <a:p>
            <a:r>
              <a:rPr lang="en-AU" altLang="en-US" sz="1800" b="0" dirty="0"/>
              <a:t>(We’ll see where the bond comes from later.)</a:t>
            </a:r>
          </a:p>
        </p:txBody>
      </p:sp>
      <p:sp>
        <p:nvSpPr>
          <p:cNvPr id="16391" name="Line 7"/>
          <p:cNvSpPr>
            <a:spLocks noChangeShapeType="1"/>
          </p:cNvSpPr>
          <p:nvPr/>
        </p:nvSpPr>
        <p:spPr bwMode="auto">
          <a:xfrm flipV="1">
            <a:off x="4572000" y="3500438"/>
            <a:ext cx="2305050" cy="842962"/>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6392" name="Line 8"/>
          <p:cNvSpPr>
            <a:spLocks noChangeShapeType="1"/>
          </p:cNvSpPr>
          <p:nvPr/>
        </p:nvSpPr>
        <p:spPr bwMode="auto">
          <a:xfrm flipV="1">
            <a:off x="4572000" y="3933825"/>
            <a:ext cx="2305050" cy="1552575"/>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6393" name="Text Box 9"/>
          <p:cNvSpPr txBox="1">
            <a:spLocks noChangeArrowheads="1"/>
          </p:cNvSpPr>
          <p:nvPr/>
        </p:nvSpPr>
        <p:spPr bwMode="auto">
          <a:xfrm>
            <a:off x="5072063" y="352425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a:solidFill>
                  <a:srgbClr val="FF0000"/>
                </a:solidFill>
              </a:rPr>
              <a:t>2s</a:t>
            </a:r>
            <a:endParaRPr lang="en-AU" altLang="en-US" i="1">
              <a:solidFill>
                <a:srgbClr val="FF0000"/>
              </a:solidFill>
              <a:latin typeface="Times New Roman" panose="02020603050405020304" pitchFamily="18" charset="0"/>
            </a:endParaRPr>
          </a:p>
        </p:txBody>
      </p:sp>
      <p:sp>
        <p:nvSpPr>
          <p:cNvPr id="16394" name="Text Box 10"/>
          <p:cNvSpPr txBox="1">
            <a:spLocks noChangeArrowheads="1"/>
          </p:cNvSpPr>
          <p:nvPr/>
        </p:nvSpPr>
        <p:spPr bwMode="auto">
          <a:xfrm>
            <a:off x="4452938" y="2803525"/>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a:solidFill>
                  <a:srgbClr val="FF0000"/>
                </a:solidFill>
              </a:rPr>
              <a:t>2p</a:t>
            </a:r>
            <a:endParaRPr lang="en-AU" altLang="en-US" i="1">
              <a:solidFill>
                <a:srgbClr val="FF0000"/>
              </a:solidFill>
              <a:latin typeface="Times New Roman" panose="02020603050405020304" pitchFamily="18" charset="0"/>
            </a:endParaRPr>
          </a:p>
        </p:txBody>
      </p:sp>
      <p:sp>
        <p:nvSpPr>
          <p:cNvPr id="16398" name="Text Box 14"/>
          <p:cNvSpPr txBox="1">
            <a:spLocks noChangeArrowheads="1"/>
          </p:cNvSpPr>
          <p:nvPr/>
        </p:nvSpPr>
        <p:spPr bwMode="auto">
          <a:xfrm>
            <a:off x="5964238" y="2852738"/>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a:solidFill>
                  <a:srgbClr val="FF0000"/>
                </a:solidFill>
                <a:latin typeface="Symbol" panose="05050102010706020507" pitchFamily="18" charset="2"/>
              </a:rPr>
              <a:t>­</a:t>
            </a:r>
          </a:p>
        </p:txBody>
      </p:sp>
      <p:sp>
        <p:nvSpPr>
          <p:cNvPr id="16402" name="Text Box 18"/>
          <p:cNvSpPr txBox="1">
            <a:spLocks noChangeArrowheads="1"/>
          </p:cNvSpPr>
          <p:nvPr/>
        </p:nvSpPr>
        <p:spPr bwMode="auto">
          <a:xfrm>
            <a:off x="8820150" y="2852738"/>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a:solidFill>
                  <a:srgbClr val="FF0000"/>
                </a:solidFill>
                <a:latin typeface="Symbol" panose="05050102010706020507" pitchFamily="18" charset="2"/>
              </a:rPr>
              <a:t>­</a:t>
            </a:r>
          </a:p>
        </p:txBody>
      </p:sp>
      <p:sp>
        <p:nvSpPr>
          <p:cNvPr id="16403" name="Line 19"/>
          <p:cNvSpPr>
            <a:spLocks noChangeShapeType="1"/>
          </p:cNvSpPr>
          <p:nvPr/>
        </p:nvSpPr>
        <p:spPr bwMode="auto">
          <a:xfrm>
            <a:off x="5461000" y="3716338"/>
            <a:ext cx="5032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4" name="Line 20"/>
          <p:cNvSpPr>
            <a:spLocks noChangeShapeType="1"/>
          </p:cNvSpPr>
          <p:nvPr/>
        </p:nvSpPr>
        <p:spPr bwMode="auto">
          <a:xfrm>
            <a:off x="8485188" y="3716338"/>
            <a:ext cx="5032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5" name="Line 21"/>
          <p:cNvSpPr>
            <a:spLocks noChangeShapeType="1"/>
          </p:cNvSpPr>
          <p:nvPr/>
        </p:nvSpPr>
        <p:spPr bwMode="auto">
          <a:xfrm>
            <a:off x="4841875" y="2995613"/>
            <a:ext cx="5032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6" name="Line 22"/>
          <p:cNvSpPr>
            <a:spLocks noChangeShapeType="1"/>
          </p:cNvSpPr>
          <p:nvPr/>
        </p:nvSpPr>
        <p:spPr bwMode="auto">
          <a:xfrm>
            <a:off x="5418138" y="2995613"/>
            <a:ext cx="5032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7" name="Line 23"/>
          <p:cNvSpPr>
            <a:spLocks noChangeShapeType="1"/>
          </p:cNvSpPr>
          <p:nvPr/>
        </p:nvSpPr>
        <p:spPr bwMode="auto">
          <a:xfrm>
            <a:off x="5964238" y="2995613"/>
            <a:ext cx="5032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8" name="Line 24"/>
          <p:cNvSpPr>
            <a:spLocks noChangeShapeType="1"/>
          </p:cNvSpPr>
          <p:nvPr/>
        </p:nvSpPr>
        <p:spPr bwMode="auto">
          <a:xfrm>
            <a:off x="7652761" y="2985222"/>
            <a:ext cx="5032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9" name="Line 25"/>
          <p:cNvSpPr>
            <a:spLocks noChangeShapeType="1"/>
          </p:cNvSpPr>
          <p:nvPr/>
        </p:nvSpPr>
        <p:spPr bwMode="auto">
          <a:xfrm>
            <a:off x="8230683" y="2995613"/>
            <a:ext cx="5032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0" name="Line 26"/>
          <p:cNvSpPr>
            <a:spLocks noChangeShapeType="1"/>
          </p:cNvSpPr>
          <p:nvPr/>
        </p:nvSpPr>
        <p:spPr bwMode="auto">
          <a:xfrm>
            <a:off x="8774113" y="2995613"/>
            <a:ext cx="5032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1" name="Line 27"/>
          <p:cNvSpPr>
            <a:spLocks noChangeShapeType="1"/>
          </p:cNvSpPr>
          <p:nvPr/>
        </p:nvSpPr>
        <p:spPr bwMode="auto">
          <a:xfrm>
            <a:off x="6792913" y="3429000"/>
            <a:ext cx="5032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2" name="Line 28"/>
          <p:cNvSpPr>
            <a:spLocks noChangeShapeType="1"/>
          </p:cNvSpPr>
          <p:nvPr/>
        </p:nvSpPr>
        <p:spPr bwMode="auto">
          <a:xfrm>
            <a:off x="6792913" y="3860800"/>
            <a:ext cx="5032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3" name="Line 29"/>
          <p:cNvSpPr>
            <a:spLocks noChangeShapeType="1"/>
          </p:cNvSpPr>
          <p:nvPr/>
        </p:nvSpPr>
        <p:spPr bwMode="auto">
          <a:xfrm>
            <a:off x="6423026" y="3211513"/>
            <a:ext cx="5032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4" name="Line 30"/>
          <p:cNvSpPr>
            <a:spLocks noChangeShapeType="1"/>
          </p:cNvSpPr>
          <p:nvPr/>
        </p:nvSpPr>
        <p:spPr bwMode="auto">
          <a:xfrm>
            <a:off x="7149524" y="3211513"/>
            <a:ext cx="5032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5" name="Line 31"/>
          <p:cNvSpPr>
            <a:spLocks noChangeShapeType="1"/>
          </p:cNvSpPr>
          <p:nvPr/>
        </p:nvSpPr>
        <p:spPr bwMode="auto">
          <a:xfrm>
            <a:off x="6792913" y="3140075"/>
            <a:ext cx="5032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6" name="Line 32"/>
          <p:cNvSpPr>
            <a:spLocks noChangeShapeType="1"/>
          </p:cNvSpPr>
          <p:nvPr/>
        </p:nvSpPr>
        <p:spPr bwMode="auto">
          <a:xfrm>
            <a:off x="6470650" y="2779713"/>
            <a:ext cx="5032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7" name="Line 33"/>
          <p:cNvSpPr>
            <a:spLocks noChangeShapeType="1"/>
          </p:cNvSpPr>
          <p:nvPr/>
        </p:nvSpPr>
        <p:spPr bwMode="auto">
          <a:xfrm>
            <a:off x="7116763" y="2779713"/>
            <a:ext cx="5032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8" name="Line 34"/>
          <p:cNvSpPr>
            <a:spLocks noChangeShapeType="1"/>
          </p:cNvSpPr>
          <p:nvPr/>
        </p:nvSpPr>
        <p:spPr bwMode="auto">
          <a:xfrm>
            <a:off x="6792913" y="2563813"/>
            <a:ext cx="5032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6" name="Line 42"/>
          <p:cNvSpPr>
            <a:spLocks noChangeShapeType="1"/>
          </p:cNvSpPr>
          <p:nvPr/>
        </p:nvSpPr>
        <p:spPr bwMode="auto">
          <a:xfrm>
            <a:off x="5964238" y="3716338"/>
            <a:ext cx="865187" cy="144462"/>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6427" name="Line 43"/>
          <p:cNvSpPr>
            <a:spLocks noChangeShapeType="1"/>
          </p:cNvSpPr>
          <p:nvPr/>
        </p:nvSpPr>
        <p:spPr bwMode="auto">
          <a:xfrm flipV="1">
            <a:off x="7332663" y="3716338"/>
            <a:ext cx="1223962" cy="144462"/>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6428" name="Line 44"/>
          <p:cNvSpPr>
            <a:spLocks noChangeShapeType="1"/>
          </p:cNvSpPr>
          <p:nvPr/>
        </p:nvSpPr>
        <p:spPr bwMode="auto">
          <a:xfrm flipV="1">
            <a:off x="5964238" y="3429000"/>
            <a:ext cx="865187" cy="287338"/>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6429" name="Line 45"/>
          <p:cNvSpPr>
            <a:spLocks noChangeShapeType="1"/>
          </p:cNvSpPr>
          <p:nvPr/>
        </p:nvSpPr>
        <p:spPr bwMode="auto">
          <a:xfrm>
            <a:off x="7332663" y="3429000"/>
            <a:ext cx="1081087" cy="287338"/>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6430" name="Text Box 46"/>
          <p:cNvSpPr txBox="1">
            <a:spLocks noChangeArrowheads="1"/>
          </p:cNvSpPr>
          <p:nvPr/>
        </p:nvSpPr>
        <p:spPr bwMode="auto">
          <a:xfrm>
            <a:off x="7197725" y="3357563"/>
            <a:ext cx="3984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800">
                <a:solidFill>
                  <a:srgbClr val="FF0000"/>
                </a:solidFill>
                <a:latin typeface="Symbol" panose="05050102010706020507" pitchFamily="18" charset="2"/>
              </a:rPr>
              <a:t>s</a:t>
            </a:r>
            <a:r>
              <a:rPr lang="en-US" altLang="en-US" sz="1800" baseline="30000">
                <a:solidFill>
                  <a:srgbClr val="FF0000"/>
                </a:solidFill>
                <a:latin typeface="Symbol" panose="05050102010706020507" pitchFamily="18" charset="2"/>
              </a:rPr>
              <a:t>*</a:t>
            </a:r>
          </a:p>
        </p:txBody>
      </p:sp>
      <p:sp>
        <p:nvSpPr>
          <p:cNvPr id="16431" name="Text Box 47"/>
          <p:cNvSpPr txBox="1">
            <a:spLocks noChangeArrowheads="1"/>
          </p:cNvSpPr>
          <p:nvPr/>
        </p:nvSpPr>
        <p:spPr bwMode="auto">
          <a:xfrm>
            <a:off x="7235825" y="3783013"/>
            <a:ext cx="3222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800">
                <a:solidFill>
                  <a:srgbClr val="FF0000"/>
                </a:solidFill>
                <a:latin typeface="Symbol" panose="05050102010706020507" pitchFamily="18" charset="2"/>
              </a:rPr>
              <a:t>s</a:t>
            </a:r>
            <a:endParaRPr lang="en-US" altLang="en-US" sz="1800" baseline="30000">
              <a:solidFill>
                <a:srgbClr val="FF0000"/>
              </a:solidFill>
              <a:latin typeface="Symbol" panose="05050102010706020507" pitchFamily="18" charset="2"/>
            </a:endParaRPr>
          </a:p>
        </p:txBody>
      </p:sp>
      <p:sp>
        <p:nvSpPr>
          <p:cNvPr id="16432" name="Text Box 48"/>
          <p:cNvSpPr txBox="1">
            <a:spLocks noChangeArrowheads="1"/>
          </p:cNvSpPr>
          <p:nvPr/>
        </p:nvSpPr>
        <p:spPr bwMode="auto">
          <a:xfrm>
            <a:off x="6372225" y="4508500"/>
            <a:ext cx="1555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800" b="0" dirty="0">
                <a:solidFill>
                  <a:srgbClr val="0000FF"/>
                </a:solidFill>
              </a:rPr>
              <a:t>Valence MOs</a:t>
            </a:r>
          </a:p>
        </p:txBody>
      </p:sp>
      <p:sp>
        <p:nvSpPr>
          <p:cNvPr id="49" name="Text Box 3"/>
          <p:cNvSpPr txBox="1">
            <a:spLocks noChangeArrowheads="1"/>
          </p:cNvSpPr>
          <p:nvPr/>
        </p:nvSpPr>
        <p:spPr bwMode="auto">
          <a:xfrm>
            <a:off x="6492732" y="2635177"/>
            <a:ext cx="457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dirty="0" smtClean="0">
                <a:solidFill>
                  <a:srgbClr val="FF0000"/>
                </a:solidFill>
                <a:latin typeface="Symbol" panose="05050102010706020507" pitchFamily="18" charset="2"/>
              </a:rPr>
              <a:t>­</a:t>
            </a:r>
            <a:r>
              <a:rPr lang="en-AU" altLang="en-US" dirty="0" smtClean="0">
                <a:solidFill>
                  <a:srgbClr val="0000FF"/>
                </a:solidFill>
                <a:latin typeface="Symbol" panose="05050102010706020507" pitchFamily="18" charset="2"/>
                <a:sym typeface="Symbol" panose="05050102010706020507" pitchFamily="18" charset="2"/>
              </a:rPr>
              <a:t></a:t>
            </a:r>
            <a:r>
              <a:rPr lang="en-AU" altLang="en-US" dirty="0" smtClean="0">
                <a:solidFill>
                  <a:srgbClr val="0000FF"/>
                </a:solidFill>
                <a:latin typeface="Symbol" panose="05050102010706020507" pitchFamily="18" charset="2"/>
              </a:rPr>
              <a:t>¯</a:t>
            </a:r>
            <a:endParaRPr lang="en-AU" altLang="en-US" dirty="0">
              <a:solidFill>
                <a:srgbClr val="0000FF"/>
              </a:solidFill>
              <a:latin typeface="Symbol" panose="05050102010706020507" pitchFamily="18" charset="2"/>
            </a:endParaRPr>
          </a:p>
        </p:txBody>
      </p:sp>
      <p:sp>
        <p:nvSpPr>
          <p:cNvPr id="50" name="Text Box 3"/>
          <p:cNvSpPr txBox="1">
            <a:spLocks noChangeArrowheads="1"/>
          </p:cNvSpPr>
          <p:nvPr/>
        </p:nvSpPr>
        <p:spPr bwMode="auto">
          <a:xfrm>
            <a:off x="4848946" y="2855878"/>
            <a:ext cx="457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dirty="0" smtClean="0">
                <a:solidFill>
                  <a:srgbClr val="FF0000"/>
                </a:solidFill>
                <a:latin typeface="Symbol" panose="05050102010706020507" pitchFamily="18" charset="2"/>
              </a:rPr>
              <a:t>­</a:t>
            </a:r>
            <a:r>
              <a:rPr lang="en-AU" altLang="en-US" dirty="0" smtClean="0">
                <a:solidFill>
                  <a:srgbClr val="FF0000"/>
                </a:solidFill>
                <a:latin typeface="Symbol" panose="05050102010706020507" pitchFamily="18" charset="2"/>
                <a:sym typeface="Symbol" panose="05050102010706020507" pitchFamily="18" charset="2"/>
              </a:rPr>
              <a:t></a:t>
            </a:r>
            <a:r>
              <a:rPr lang="en-AU" altLang="en-US" dirty="0" smtClean="0">
                <a:solidFill>
                  <a:srgbClr val="FF0000"/>
                </a:solidFill>
                <a:latin typeface="Symbol" panose="05050102010706020507" pitchFamily="18" charset="2"/>
              </a:rPr>
              <a:t>¯</a:t>
            </a:r>
            <a:endParaRPr lang="en-AU" altLang="en-US" dirty="0">
              <a:solidFill>
                <a:srgbClr val="FF0000"/>
              </a:solidFill>
              <a:latin typeface="Symbol" panose="05050102010706020507" pitchFamily="18" charset="2"/>
            </a:endParaRPr>
          </a:p>
        </p:txBody>
      </p:sp>
      <p:sp>
        <p:nvSpPr>
          <p:cNvPr id="51" name="Text Box 3"/>
          <p:cNvSpPr txBox="1">
            <a:spLocks noChangeArrowheads="1"/>
          </p:cNvSpPr>
          <p:nvPr/>
        </p:nvSpPr>
        <p:spPr bwMode="auto">
          <a:xfrm>
            <a:off x="5397500" y="2843735"/>
            <a:ext cx="457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dirty="0" smtClean="0">
                <a:solidFill>
                  <a:srgbClr val="FF0000"/>
                </a:solidFill>
                <a:latin typeface="Symbol" panose="05050102010706020507" pitchFamily="18" charset="2"/>
              </a:rPr>
              <a:t>­</a:t>
            </a:r>
            <a:r>
              <a:rPr lang="en-AU" altLang="en-US" dirty="0" smtClean="0">
                <a:solidFill>
                  <a:srgbClr val="FF0000"/>
                </a:solidFill>
                <a:latin typeface="Symbol" panose="05050102010706020507" pitchFamily="18" charset="2"/>
                <a:sym typeface="Symbol" panose="05050102010706020507" pitchFamily="18" charset="2"/>
              </a:rPr>
              <a:t></a:t>
            </a:r>
            <a:r>
              <a:rPr lang="en-AU" altLang="en-US" dirty="0" smtClean="0">
                <a:solidFill>
                  <a:srgbClr val="FF0000"/>
                </a:solidFill>
                <a:latin typeface="Symbol" panose="05050102010706020507" pitchFamily="18" charset="2"/>
              </a:rPr>
              <a:t>¯</a:t>
            </a:r>
            <a:endParaRPr lang="en-AU" altLang="en-US" dirty="0">
              <a:solidFill>
                <a:srgbClr val="FF0000"/>
              </a:solidFill>
              <a:latin typeface="Symbol" panose="05050102010706020507" pitchFamily="18" charset="2"/>
            </a:endParaRPr>
          </a:p>
        </p:txBody>
      </p:sp>
      <p:sp>
        <p:nvSpPr>
          <p:cNvPr id="52" name="Text Box 3"/>
          <p:cNvSpPr txBox="1">
            <a:spLocks noChangeArrowheads="1"/>
          </p:cNvSpPr>
          <p:nvPr/>
        </p:nvSpPr>
        <p:spPr bwMode="auto">
          <a:xfrm>
            <a:off x="5464175" y="3569583"/>
            <a:ext cx="457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dirty="0" smtClean="0">
                <a:solidFill>
                  <a:srgbClr val="FF0000"/>
                </a:solidFill>
                <a:latin typeface="Symbol" panose="05050102010706020507" pitchFamily="18" charset="2"/>
              </a:rPr>
              <a:t>­</a:t>
            </a:r>
            <a:r>
              <a:rPr lang="en-AU" altLang="en-US" dirty="0" smtClean="0">
                <a:solidFill>
                  <a:srgbClr val="FF0000"/>
                </a:solidFill>
                <a:latin typeface="Symbol" panose="05050102010706020507" pitchFamily="18" charset="2"/>
                <a:sym typeface="Symbol" panose="05050102010706020507" pitchFamily="18" charset="2"/>
              </a:rPr>
              <a:t></a:t>
            </a:r>
            <a:r>
              <a:rPr lang="en-AU" altLang="en-US" dirty="0" smtClean="0">
                <a:solidFill>
                  <a:srgbClr val="FF0000"/>
                </a:solidFill>
                <a:latin typeface="Symbol" panose="05050102010706020507" pitchFamily="18" charset="2"/>
              </a:rPr>
              <a:t>¯</a:t>
            </a:r>
            <a:endParaRPr lang="en-AU" altLang="en-US" dirty="0">
              <a:solidFill>
                <a:srgbClr val="FF0000"/>
              </a:solidFill>
              <a:latin typeface="Symbol" panose="05050102010706020507" pitchFamily="18" charset="2"/>
            </a:endParaRPr>
          </a:p>
        </p:txBody>
      </p:sp>
      <p:sp>
        <p:nvSpPr>
          <p:cNvPr id="53" name="Text Box 3"/>
          <p:cNvSpPr txBox="1">
            <a:spLocks noChangeArrowheads="1"/>
          </p:cNvSpPr>
          <p:nvPr/>
        </p:nvSpPr>
        <p:spPr bwMode="auto">
          <a:xfrm>
            <a:off x="8543348" y="3583365"/>
            <a:ext cx="457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dirty="0" smtClean="0">
                <a:solidFill>
                  <a:srgbClr val="FF0000"/>
                </a:solidFill>
                <a:latin typeface="Symbol" panose="05050102010706020507" pitchFamily="18" charset="2"/>
              </a:rPr>
              <a:t>­</a:t>
            </a:r>
            <a:r>
              <a:rPr lang="en-AU" altLang="en-US" dirty="0" smtClean="0">
                <a:solidFill>
                  <a:srgbClr val="FF0000"/>
                </a:solidFill>
                <a:latin typeface="Symbol" panose="05050102010706020507" pitchFamily="18" charset="2"/>
                <a:sym typeface="Symbol" panose="05050102010706020507" pitchFamily="18" charset="2"/>
              </a:rPr>
              <a:t></a:t>
            </a:r>
            <a:r>
              <a:rPr lang="en-AU" altLang="en-US" dirty="0" smtClean="0">
                <a:solidFill>
                  <a:srgbClr val="FF0000"/>
                </a:solidFill>
                <a:latin typeface="Symbol" panose="05050102010706020507" pitchFamily="18" charset="2"/>
              </a:rPr>
              <a:t>¯</a:t>
            </a:r>
            <a:endParaRPr lang="en-AU" altLang="en-US" dirty="0">
              <a:solidFill>
                <a:srgbClr val="FF0000"/>
              </a:solidFill>
              <a:latin typeface="Symbol" panose="05050102010706020507" pitchFamily="18" charset="2"/>
            </a:endParaRPr>
          </a:p>
        </p:txBody>
      </p:sp>
      <p:sp>
        <p:nvSpPr>
          <p:cNvPr id="54" name="Text Box 3"/>
          <p:cNvSpPr txBox="1">
            <a:spLocks noChangeArrowheads="1"/>
          </p:cNvSpPr>
          <p:nvPr/>
        </p:nvSpPr>
        <p:spPr bwMode="auto">
          <a:xfrm>
            <a:off x="8770216" y="2820068"/>
            <a:ext cx="457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dirty="0" smtClean="0">
                <a:solidFill>
                  <a:srgbClr val="FF0000"/>
                </a:solidFill>
                <a:latin typeface="Symbol" panose="05050102010706020507" pitchFamily="18" charset="2"/>
              </a:rPr>
              <a:t>­</a:t>
            </a:r>
            <a:r>
              <a:rPr lang="en-AU" altLang="en-US" dirty="0" smtClean="0">
                <a:solidFill>
                  <a:srgbClr val="FF0000"/>
                </a:solidFill>
                <a:latin typeface="Symbol" panose="05050102010706020507" pitchFamily="18" charset="2"/>
                <a:sym typeface="Symbol" panose="05050102010706020507" pitchFamily="18" charset="2"/>
              </a:rPr>
              <a:t></a:t>
            </a:r>
            <a:endParaRPr lang="en-AU" altLang="en-US" dirty="0">
              <a:solidFill>
                <a:srgbClr val="FF0000"/>
              </a:solidFill>
              <a:latin typeface="Symbol" panose="05050102010706020507" pitchFamily="18" charset="2"/>
            </a:endParaRPr>
          </a:p>
        </p:txBody>
      </p:sp>
      <p:sp>
        <p:nvSpPr>
          <p:cNvPr id="55" name="Text Box 3"/>
          <p:cNvSpPr txBox="1">
            <a:spLocks noChangeArrowheads="1"/>
          </p:cNvSpPr>
          <p:nvPr/>
        </p:nvSpPr>
        <p:spPr bwMode="auto">
          <a:xfrm>
            <a:off x="7210425" y="3058454"/>
            <a:ext cx="457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dirty="0" smtClean="0">
                <a:solidFill>
                  <a:srgbClr val="FF0000"/>
                </a:solidFill>
                <a:latin typeface="Symbol" panose="05050102010706020507" pitchFamily="18" charset="2"/>
              </a:rPr>
              <a:t>­</a:t>
            </a:r>
            <a:r>
              <a:rPr lang="en-AU" altLang="en-US" dirty="0" smtClean="0">
                <a:solidFill>
                  <a:srgbClr val="0000FF"/>
                </a:solidFill>
                <a:latin typeface="Symbol" panose="05050102010706020507" pitchFamily="18" charset="2"/>
                <a:sym typeface="Symbol" panose="05050102010706020507" pitchFamily="18" charset="2"/>
              </a:rPr>
              <a:t></a:t>
            </a:r>
            <a:r>
              <a:rPr lang="en-AU" altLang="en-US" dirty="0" smtClean="0">
                <a:solidFill>
                  <a:srgbClr val="0000FF"/>
                </a:solidFill>
                <a:latin typeface="Symbol" panose="05050102010706020507" pitchFamily="18" charset="2"/>
              </a:rPr>
              <a:t>¯</a:t>
            </a:r>
            <a:endParaRPr lang="en-AU" altLang="en-US" dirty="0">
              <a:solidFill>
                <a:srgbClr val="0000FF"/>
              </a:solidFill>
              <a:latin typeface="Symbol" panose="05050102010706020507" pitchFamily="18" charset="2"/>
            </a:endParaRPr>
          </a:p>
        </p:txBody>
      </p:sp>
      <p:sp>
        <p:nvSpPr>
          <p:cNvPr id="56" name="Text Box 3"/>
          <p:cNvSpPr txBox="1">
            <a:spLocks noChangeArrowheads="1"/>
          </p:cNvSpPr>
          <p:nvPr/>
        </p:nvSpPr>
        <p:spPr bwMode="auto">
          <a:xfrm>
            <a:off x="6821487" y="2980667"/>
            <a:ext cx="457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dirty="0" smtClean="0">
                <a:solidFill>
                  <a:srgbClr val="FF0000"/>
                </a:solidFill>
                <a:latin typeface="Symbol" panose="05050102010706020507" pitchFamily="18" charset="2"/>
              </a:rPr>
              <a:t>­</a:t>
            </a:r>
            <a:r>
              <a:rPr lang="en-AU" altLang="en-US" dirty="0" smtClean="0">
                <a:solidFill>
                  <a:srgbClr val="0000FF"/>
                </a:solidFill>
                <a:latin typeface="Symbol" panose="05050102010706020507" pitchFamily="18" charset="2"/>
                <a:sym typeface="Symbol" panose="05050102010706020507" pitchFamily="18" charset="2"/>
              </a:rPr>
              <a:t></a:t>
            </a:r>
            <a:r>
              <a:rPr lang="en-AU" altLang="en-US" dirty="0" smtClean="0">
                <a:solidFill>
                  <a:srgbClr val="0000FF"/>
                </a:solidFill>
                <a:latin typeface="Symbol" panose="05050102010706020507" pitchFamily="18" charset="2"/>
              </a:rPr>
              <a:t>¯</a:t>
            </a:r>
            <a:endParaRPr lang="en-AU" altLang="en-US" dirty="0">
              <a:solidFill>
                <a:srgbClr val="0000FF"/>
              </a:solidFill>
              <a:latin typeface="Symbol" panose="05050102010706020507" pitchFamily="18" charset="2"/>
            </a:endParaRPr>
          </a:p>
        </p:txBody>
      </p:sp>
      <p:sp>
        <p:nvSpPr>
          <p:cNvPr id="57" name="Text Box 3"/>
          <p:cNvSpPr txBox="1">
            <a:spLocks noChangeArrowheads="1"/>
          </p:cNvSpPr>
          <p:nvPr/>
        </p:nvSpPr>
        <p:spPr bwMode="auto">
          <a:xfrm>
            <a:off x="6870700" y="3289301"/>
            <a:ext cx="457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dirty="0" smtClean="0">
                <a:solidFill>
                  <a:srgbClr val="FF0000"/>
                </a:solidFill>
                <a:latin typeface="Symbol" panose="05050102010706020507" pitchFamily="18" charset="2"/>
              </a:rPr>
              <a:t>­</a:t>
            </a:r>
            <a:r>
              <a:rPr lang="en-AU" altLang="en-US" dirty="0" smtClean="0">
                <a:solidFill>
                  <a:srgbClr val="0000FF"/>
                </a:solidFill>
                <a:latin typeface="Symbol" panose="05050102010706020507" pitchFamily="18" charset="2"/>
                <a:sym typeface="Symbol" panose="05050102010706020507" pitchFamily="18" charset="2"/>
              </a:rPr>
              <a:t></a:t>
            </a:r>
            <a:r>
              <a:rPr lang="en-AU" altLang="en-US" dirty="0" smtClean="0">
                <a:solidFill>
                  <a:srgbClr val="0000FF"/>
                </a:solidFill>
                <a:latin typeface="Symbol" panose="05050102010706020507" pitchFamily="18" charset="2"/>
              </a:rPr>
              <a:t>¯</a:t>
            </a:r>
            <a:endParaRPr lang="en-AU" altLang="en-US" dirty="0">
              <a:solidFill>
                <a:srgbClr val="0000FF"/>
              </a:solidFill>
              <a:latin typeface="Symbol" panose="05050102010706020507" pitchFamily="18" charset="2"/>
            </a:endParaRPr>
          </a:p>
        </p:txBody>
      </p:sp>
      <p:sp>
        <p:nvSpPr>
          <p:cNvPr id="58" name="Text Box 3"/>
          <p:cNvSpPr txBox="1">
            <a:spLocks noChangeArrowheads="1"/>
          </p:cNvSpPr>
          <p:nvPr/>
        </p:nvSpPr>
        <p:spPr bwMode="auto">
          <a:xfrm>
            <a:off x="6864350" y="3713332"/>
            <a:ext cx="457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dirty="0" smtClean="0">
                <a:solidFill>
                  <a:srgbClr val="FF0000"/>
                </a:solidFill>
                <a:latin typeface="Symbol" panose="05050102010706020507" pitchFamily="18" charset="2"/>
              </a:rPr>
              <a:t>­</a:t>
            </a:r>
            <a:r>
              <a:rPr lang="en-AU" altLang="en-US" dirty="0" smtClean="0">
                <a:solidFill>
                  <a:srgbClr val="0000FF"/>
                </a:solidFill>
                <a:latin typeface="Symbol" panose="05050102010706020507" pitchFamily="18" charset="2"/>
                <a:sym typeface="Symbol" panose="05050102010706020507" pitchFamily="18" charset="2"/>
              </a:rPr>
              <a:t></a:t>
            </a:r>
            <a:r>
              <a:rPr lang="en-AU" altLang="en-US" dirty="0" smtClean="0">
                <a:solidFill>
                  <a:srgbClr val="0000FF"/>
                </a:solidFill>
                <a:latin typeface="Symbol" panose="05050102010706020507" pitchFamily="18" charset="2"/>
              </a:rPr>
              <a:t>¯</a:t>
            </a:r>
            <a:endParaRPr lang="en-AU" altLang="en-US" dirty="0">
              <a:solidFill>
                <a:srgbClr val="0000FF"/>
              </a:solidFill>
              <a:latin typeface="Symbol" panose="05050102010706020507" pitchFamily="18" charset="2"/>
            </a:endParaRPr>
          </a:p>
        </p:txBody>
      </p:sp>
      <p:sp>
        <p:nvSpPr>
          <p:cNvPr id="59" name="Text Box 3"/>
          <p:cNvSpPr txBox="1">
            <a:spLocks noChangeArrowheads="1"/>
          </p:cNvSpPr>
          <p:nvPr/>
        </p:nvSpPr>
        <p:spPr bwMode="auto">
          <a:xfrm>
            <a:off x="6427860" y="3057661"/>
            <a:ext cx="457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dirty="0" smtClean="0">
                <a:solidFill>
                  <a:srgbClr val="FF0000"/>
                </a:solidFill>
                <a:latin typeface="Symbol" panose="05050102010706020507" pitchFamily="18" charset="2"/>
              </a:rPr>
              <a:t>­</a:t>
            </a:r>
            <a:r>
              <a:rPr lang="en-AU" altLang="en-US" dirty="0" smtClean="0">
                <a:solidFill>
                  <a:srgbClr val="0000FF"/>
                </a:solidFill>
                <a:latin typeface="Symbol" panose="05050102010706020507" pitchFamily="18" charset="2"/>
                <a:sym typeface="Symbol" panose="05050102010706020507" pitchFamily="18" charset="2"/>
              </a:rPr>
              <a:t></a:t>
            </a:r>
            <a:r>
              <a:rPr lang="en-AU" altLang="en-US" dirty="0" smtClean="0">
                <a:solidFill>
                  <a:srgbClr val="0000FF"/>
                </a:solidFill>
                <a:latin typeface="Symbol" panose="05050102010706020507" pitchFamily="18" charset="2"/>
              </a:rPr>
              <a:t>¯</a:t>
            </a:r>
            <a:endParaRPr lang="en-AU" altLang="en-US" dirty="0">
              <a:solidFill>
                <a:srgbClr val="0000FF"/>
              </a:solidFill>
              <a:latin typeface="Symbol" panose="05050102010706020507" pitchFamily="18" charset="2"/>
            </a:endParaRPr>
          </a:p>
        </p:txBody>
      </p:sp>
      <p:sp>
        <p:nvSpPr>
          <p:cNvPr id="60" name="Text Box 3"/>
          <p:cNvSpPr txBox="1">
            <a:spLocks noChangeArrowheads="1"/>
          </p:cNvSpPr>
          <p:nvPr/>
        </p:nvSpPr>
        <p:spPr bwMode="auto">
          <a:xfrm>
            <a:off x="7127876" y="2641856"/>
            <a:ext cx="457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dirty="0" smtClean="0">
                <a:solidFill>
                  <a:srgbClr val="FF0000"/>
                </a:solidFill>
                <a:latin typeface="Symbol" panose="05050102010706020507" pitchFamily="18" charset="2"/>
              </a:rPr>
              <a:t>­</a:t>
            </a:r>
            <a:r>
              <a:rPr lang="en-AU" altLang="en-US" dirty="0" smtClean="0">
                <a:solidFill>
                  <a:srgbClr val="0000FF"/>
                </a:solidFill>
                <a:latin typeface="Symbol" panose="05050102010706020507" pitchFamily="18" charset="2"/>
                <a:sym typeface="Symbol" panose="05050102010706020507" pitchFamily="18" charset="2"/>
              </a:rPr>
              <a:t></a:t>
            </a:r>
            <a:r>
              <a:rPr lang="en-AU" altLang="en-US" dirty="0" smtClean="0">
                <a:solidFill>
                  <a:srgbClr val="0000FF"/>
                </a:solidFill>
                <a:latin typeface="Symbol" panose="05050102010706020507" pitchFamily="18" charset="2"/>
              </a:rPr>
              <a:t>¯</a:t>
            </a:r>
            <a:endParaRPr lang="en-AU" altLang="en-US" dirty="0">
              <a:solidFill>
                <a:srgbClr val="0000FF"/>
              </a:solidFill>
              <a:latin typeface="Symbol" panose="05050102010706020507" pitchFamily="18" charset="2"/>
            </a:endParaRPr>
          </a:p>
        </p:txBody>
      </p:sp>
      <p:sp>
        <p:nvSpPr>
          <p:cNvPr id="63" name="Text Box 3"/>
          <p:cNvSpPr txBox="1">
            <a:spLocks noChangeArrowheads="1"/>
          </p:cNvSpPr>
          <p:nvPr/>
        </p:nvSpPr>
        <p:spPr bwMode="auto">
          <a:xfrm>
            <a:off x="8217262" y="2837293"/>
            <a:ext cx="457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dirty="0" smtClean="0">
                <a:solidFill>
                  <a:srgbClr val="FF0000"/>
                </a:solidFill>
                <a:latin typeface="Symbol" panose="05050102010706020507" pitchFamily="18" charset="2"/>
              </a:rPr>
              <a:t>­</a:t>
            </a:r>
            <a:r>
              <a:rPr lang="en-AU" altLang="en-US" dirty="0" smtClean="0">
                <a:solidFill>
                  <a:srgbClr val="FF0000"/>
                </a:solidFill>
                <a:latin typeface="Symbol" panose="05050102010706020507" pitchFamily="18" charset="2"/>
                <a:sym typeface="Symbol" panose="05050102010706020507" pitchFamily="18" charset="2"/>
              </a:rPr>
              <a:t></a:t>
            </a:r>
            <a:r>
              <a:rPr lang="en-AU" altLang="en-US" dirty="0" smtClean="0">
                <a:solidFill>
                  <a:srgbClr val="FF0000"/>
                </a:solidFill>
                <a:latin typeface="Symbol" panose="05050102010706020507" pitchFamily="18" charset="2"/>
              </a:rPr>
              <a:t>¯</a:t>
            </a:r>
            <a:endParaRPr lang="en-AU" altLang="en-US" dirty="0">
              <a:solidFill>
                <a:srgbClr val="FF0000"/>
              </a:solidFill>
              <a:latin typeface="Symbol" panose="05050102010706020507" pitchFamily="18" charset="2"/>
            </a:endParaRPr>
          </a:p>
        </p:txBody>
      </p:sp>
      <p:sp>
        <p:nvSpPr>
          <p:cNvPr id="64" name="Text Box 3"/>
          <p:cNvSpPr txBox="1">
            <a:spLocks noChangeArrowheads="1"/>
          </p:cNvSpPr>
          <p:nvPr/>
        </p:nvSpPr>
        <p:spPr bwMode="auto">
          <a:xfrm>
            <a:off x="7696199" y="2831708"/>
            <a:ext cx="457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dirty="0" smtClean="0">
                <a:solidFill>
                  <a:srgbClr val="FF0000"/>
                </a:solidFill>
                <a:latin typeface="Symbol" panose="05050102010706020507" pitchFamily="18" charset="2"/>
              </a:rPr>
              <a:t>­</a:t>
            </a:r>
            <a:r>
              <a:rPr lang="en-AU" altLang="en-US" dirty="0" smtClean="0">
                <a:solidFill>
                  <a:srgbClr val="FF0000"/>
                </a:solidFill>
                <a:latin typeface="Symbol" panose="05050102010706020507" pitchFamily="18" charset="2"/>
                <a:sym typeface="Symbol" panose="05050102010706020507" pitchFamily="18" charset="2"/>
              </a:rPr>
              <a:t></a:t>
            </a:r>
            <a:r>
              <a:rPr lang="en-AU" altLang="en-US" dirty="0" smtClean="0">
                <a:solidFill>
                  <a:srgbClr val="FF0000"/>
                </a:solidFill>
                <a:latin typeface="Symbol" panose="05050102010706020507" pitchFamily="18" charset="2"/>
              </a:rPr>
              <a:t>¯</a:t>
            </a:r>
            <a:endParaRPr lang="en-AU" altLang="en-US" dirty="0">
              <a:solidFill>
                <a:srgbClr val="FF0000"/>
              </a:solidFill>
              <a:latin typeface="Symbol" panose="05050102010706020507" pitchFamily="18" charset="2"/>
            </a:endParaRPr>
          </a:p>
        </p:txBody>
      </p:sp>
      <p:sp>
        <p:nvSpPr>
          <p:cNvPr id="65" name="Text Box 3"/>
          <p:cNvSpPr txBox="1">
            <a:spLocks noChangeArrowheads="1"/>
          </p:cNvSpPr>
          <p:nvPr/>
        </p:nvSpPr>
        <p:spPr bwMode="auto">
          <a:xfrm>
            <a:off x="5964454" y="2838034"/>
            <a:ext cx="457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dirty="0" smtClean="0">
                <a:solidFill>
                  <a:srgbClr val="FF0000"/>
                </a:solidFill>
                <a:latin typeface="Symbol" panose="05050102010706020507" pitchFamily="18" charset="2"/>
              </a:rPr>
              <a:t>­</a:t>
            </a:r>
            <a:r>
              <a:rPr lang="en-AU" altLang="en-US" dirty="0" smtClean="0">
                <a:solidFill>
                  <a:srgbClr val="FF0000"/>
                </a:solidFill>
                <a:latin typeface="Symbol" panose="05050102010706020507" pitchFamily="18" charset="2"/>
                <a:sym typeface="Symbol" panose="05050102010706020507" pitchFamily="18" charset="2"/>
              </a:rPr>
              <a:t></a:t>
            </a:r>
            <a:endParaRPr lang="en-AU" altLang="en-US" dirty="0">
              <a:solidFill>
                <a:srgbClr val="FF0000"/>
              </a:solidFill>
              <a:latin typeface="Symbol" panose="05050102010706020507" pitchFamily="18" charset="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descr="F2_3-21G_s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884363"/>
            <a:ext cx="2362200"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descr="F2_3-21G_s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876800"/>
            <a:ext cx="2362200"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5"/>
          <p:cNvSpPr txBox="1">
            <a:spLocks noChangeArrowheads="1"/>
          </p:cNvSpPr>
          <p:nvPr/>
        </p:nvSpPr>
        <p:spPr bwMode="auto">
          <a:xfrm>
            <a:off x="323850" y="188913"/>
            <a:ext cx="807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sz="2800" b="0" smtClean="0">
                <a:solidFill>
                  <a:srgbClr val="FF0000"/>
                </a:solidFill>
                <a:latin typeface="+mn-lt"/>
              </a:rPr>
              <a:t>Three simple kinds of molecular orbitals</a:t>
            </a:r>
            <a:endParaRPr lang="en-AU" altLang="en-US" sz="2800" b="0" dirty="0">
              <a:solidFill>
                <a:srgbClr val="FF0000"/>
              </a:solidFill>
              <a:latin typeface="+mn-lt"/>
            </a:endParaRPr>
          </a:p>
        </p:txBody>
      </p:sp>
      <p:sp>
        <p:nvSpPr>
          <p:cNvPr id="22534" name="Text Box 6"/>
          <p:cNvSpPr txBox="1">
            <a:spLocks noChangeArrowheads="1"/>
          </p:cNvSpPr>
          <p:nvPr/>
        </p:nvSpPr>
        <p:spPr bwMode="auto">
          <a:xfrm>
            <a:off x="228600" y="1143000"/>
            <a:ext cx="4800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endParaRPr lang="en-AU" altLang="en-US" sz="2000" b="0" dirty="0" smtClean="0"/>
          </a:p>
          <a:p>
            <a:endParaRPr lang="en-AU" altLang="en-US" sz="2000" b="0" dirty="0"/>
          </a:p>
          <a:p>
            <a:r>
              <a:rPr lang="en-AU" altLang="en-US" sz="1800" b="0" dirty="0">
                <a:solidFill>
                  <a:srgbClr val="FF0000"/>
                </a:solidFill>
              </a:rPr>
              <a:t>1. Sigma (bonding) orbitals (</a:t>
            </a:r>
            <a:r>
              <a:rPr lang="en-AU" altLang="en-US" sz="1800" b="0" dirty="0">
                <a:solidFill>
                  <a:srgbClr val="FF0000"/>
                </a:solidFill>
                <a:latin typeface="Symbol" panose="05050102010706020507" pitchFamily="18" charset="2"/>
              </a:rPr>
              <a:t>s</a:t>
            </a:r>
            <a:r>
              <a:rPr lang="en-AU" altLang="en-US" sz="1800" b="0" dirty="0">
                <a:solidFill>
                  <a:srgbClr val="FF0000"/>
                </a:solidFill>
              </a:rPr>
              <a:t>).</a:t>
            </a:r>
          </a:p>
          <a:p>
            <a:endParaRPr lang="en-AU" altLang="en-US" sz="1800" b="0" dirty="0">
              <a:solidFill>
                <a:srgbClr val="FF0000"/>
              </a:solidFill>
            </a:endParaRPr>
          </a:p>
          <a:p>
            <a:endParaRPr lang="en-AU" altLang="en-US" sz="1800" b="0" dirty="0">
              <a:solidFill>
                <a:srgbClr val="FF0000"/>
              </a:solidFill>
            </a:endParaRPr>
          </a:p>
          <a:p>
            <a:endParaRPr lang="en-AU" altLang="en-US" sz="1800" b="0" dirty="0">
              <a:solidFill>
                <a:srgbClr val="FF0000"/>
              </a:solidFill>
            </a:endParaRPr>
          </a:p>
          <a:p>
            <a:endParaRPr lang="en-AU" altLang="en-US" sz="1800" b="0" dirty="0">
              <a:solidFill>
                <a:srgbClr val="FF0000"/>
              </a:solidFill>
            </a:endParaRPr>
          </a:p>
          <a:p>
            <a:r>
              <a:rPr lang="en-AU" altLang="en-US" sz="1800" b="0" dirty="0">
                <a:solidFill>
                  <a:srgbClr val="FF0000"/>
                </a:solidFill>
              </a:rPr>
              <a:t>2. Non-bonding orbitals (</a:t>
            </a:r>
            <a:r>
              <a:rPr lang="en-AU" altLang="en-US" sz="1800" b="0" i="1" dirty="0">
                <a:solidFill>
                  <a:srgbClr val="FF0000"/>
                </a:solidFill>
              </a:rPr>
              <a:t>n</a:t>
            </a:r>
            <a:r>
              <a:rPr lang="en-AU" altLang="en-US" sz="1800" b="0" dirty="0">
                <a:solidFill>
                  <a:srgbClr val="FF0000"/>
                </a:solidFill>
              </a:rPr>
              <a:t>)</a:t>
            </a:r>
          </a:p>
          <a:p>
            <a:endParaRPr lang="en-AU" altLang="en-US" sz="1800" b="0" dirty="0">
              <a:solidFill>
                <a:srgbClr val="FF0000"/>
              </a:solidFill>
            </a:endParaRPr>
          </a:p>
          <a:p>
            <a:endParaRPr lang="en-AU" altLang="en-US" sz="1800" b="0" dirty="0">
              <a:solidFill>
                <a:srgbClr val="FF0000"/>
              </a:solidFill>
            </a:endParaRPr>
          </a:p>
          <a:p>
            <a:endParaRPr lang="en-AU" altLang="en-US" sz="1800" b="0" dirty="0">
              <a:solidFill>
                <a:srgbClr val="FF0000"/>
              </a:solidFill>
            </a:endParaRPr>
          </a:p>
          <a:p>
            <a:endParaRPr lang="en-AU" altLang="en-US" sz="1800" b="0" dirty="0">
              <a:solidFill>
                <a:srgbClr val="FF0000"/>
              </a:solidFill>
            </a:endParaRPr>
          </a:p>
          <a:p>
            <a:endParaRPr lang="en-AU" altLang="en-US" sz="1800" b="0" dirty="0">
              <a:solidFill>
                <a:srgbClr val="FF0000"/>
              </a:solidFill>
            </a:endParaRPr>
          </a:p>
          <a:p>
            <a:r>
              <a:rPr lang="en-AU" altLang="en-US" sz="1800" b="0" dirty="0">
                <a:solidFill>
                  <a:srgbClr val="FF0000"/>
                </a:solidFill>
              </a:rPr>
              <a:t>3.  Sigma star (anti-bonding) orbitals (</a:t>
            </a:r>
            <a:r>
              <a:rPr lang="en-AU" altLang="en-US" sz="1800" b="0" dirty="0">
                <a:solidFill>
                  <a:srgbClr val="FF0000"/>
                </a:solidFill>
                <a:latin typeface="Symbol" panose="05050102010706020507" pitchFamily="18" charset="2"/>
              </a:rPr>
              <a:t>s</a:t>
            </a:r>
            <a:r>
              <a:rPr lang="en-AU" altLang="en-US" sz="1800" b="0" dirty="0">
                <a:solidFill>
                  <a:srgbClr val="FF0000"/>
                </a:solidFill>
              </a:rPr>
              <a:t>*)</a:t>
            </a:r>
          </a:p>
        </p:txBody>
      </p:sp>
      <p:sp>
        <p:nvSpPr>
          <p:cNvPr id="22535" name="Text Box 7"/>
          <p:cNvSpPr txBox="1">
            <a:spLocks noChangeArrowheads="1"/>
          </p:cNvSpPr>
          <p:nvPr/>
        </p:nvSpPr>
        <p:spPr bwMode="auto">
          <a:xfrm>
            <a:off x="685800" y="2133600"/>
            <a:ext cx="5943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sz="1800" b="0" dirty="0"/>
              <a:t>Electrons </a:t>
            </a:r>
            <a:r>
              <a:rPr lang="en-AU" altLang="en-US" sz="1800" b="0" dirty="0" smtClean="0"/>
              <a:t>delocalized </a:t>
            </a:r>
            <a:r>
              <a:rPr lang="en-AU" altLang="en-US" sz="1800" b="0" dirty="0"/>
              <a:t>along the axis between two nuclei.  These may be represented as shared electrons, e.g. H:H </a:t>
            </a:r>
            <a:r>
              <a:rPr lang="en-AU" altLang="en-US" sz="1800" b="0" dirty="0" smtClean="0"/>
              <a:t>or F-F</a:t>
            </a:r>
            <a:endParaRPr lang="en-AU" altLang="en-US" sz="1800" b="0" dirty="0"/>
          </a:p>
        </p:txBody>
      </p:sp>
      <p:sp>
        <p:nvSpPr>
          <p:cNvPr id="22536" name="Text Box 8"/>
          <p:cNvSpPr txBox="1">
            <a:spLocks noChangeArrowheads="1"/>
          </p:cNvSpPr>
          <p:nvPr/>
        </p:nvSpPr>
        <p:spPr bwMode="auto">
          <a:xfrm>
            <a:off x="685800" y="3503613"/>
            <a:ext cx="76962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sz="1800" b="0" dirty="0"/>
              <a:t>Orbitals that are essentially unchanged from atomic orbitals, and remain </a:t>
            </a:r>
            <a:r>
              <a:rPr lang="en-AU" altLang="en-US" sz="1800" b="0" i="1" dirty="0" smtClean="0">
                <a:solidFill>
                  <a:srgbClr val="0000FF"/>
                </a:solidFill>
              </a:rPr>
              <a:t>localized</a:t>
            </a:r>
            <a:r>
              <a:rPr lang="en-AU" altLang="en-US" sz="1800" b="0" dirty="0" smtClean="0"/>
              <a:t> </a:t>
            </a:r>
            <a:r>
              <a:rPr lang="en-AU" altLang="en-US" sz="1800" b="0" dirty="0"/>
              <a:t>on a single atom (unshared).</a:t>
            </a:r>
          </a:p>
          <a:p>
            <a:r>
              <a:rPr lang="en-AU" altLang="en-US" sz="1800" b="0" dirty="0"/>
              <a:t>These may be represented as a pair of electrons on one atom.</a:t>
            </a:r>
          </a:p>
        </p:txBody>
      </p:sp>
      <p:sp>
        <p:nvSpPr>
          <p:cNvPr id="22537" name="Text Box 9"/>
          <p:cNvSpPr txBox="1">
            <a:spLocks noChangeArrowheads="1"/>
          </p:cNvSpPr>
          <p:nvPr/>
        </p:nvSpPr>
        <p:spPr bwMode="auto">
          <a:xfrm>
            <a:off x="685800" y="5103813"/>
            <a:ext cx="59436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sz="1800" b="0" dirty="0"/>
              <a:t>Orbitals with a node or nodes along the axis between two nuclei.  </a:t>
            </a:r>
            <a:r>
              <a:rPr lang="en-AU" altLang="en-US" sz="1800" b="0" dirty="0">
                <a:solidFill>
                  <a:srgbClr val="0000FF"/>
                </a:solidFill>
              </a:rPr>
              <a:t>These do not contribute to bonding, they “undo” </a:t>
            </a:r>
            <a:r>
              <a:rPr lang="en-AU" altLang="en-US" sz="1800" b="0" dirty="0" smtClean="0">
                <a:solidFill>
                  <a:srgbClr val="0000FF"/>
                </a:solidFill>
              </a:rPr>
              <a:t> or negate bonding</a:t>
            </a:r>
            <a:r>
              <a:rPr lang="en-AU" altLang="en-US" sz="1800" b="0" dirty="0">
                <a:solidFill>
                  <a:srgbClr val="0000FF"/>
                </a:solidFill>
              </a:rP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04800" y="381000"/>
            <a:ext cx="8077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ctr"/>
            <a:r>
              <a:rPr lang="en-AU" altLang="en-US" sz="4000" b="0" dirty="0">
                <a:solidFill>
                  <a:srgbClr val="FF0000"/>
                </a:solidFill>
                <a:latin typeface="+mn-lt"/>
              </a:rPr>
              <a:t>Bonding of Multi-Electron Atoms</a:t>
            </a:r>
          </a:p>
        </p:txBody>
      </p:sp>
      <p:sp>
        <p:nvSpPr>
          <p:cNvPr id="17411" name="Text Box 3"/>
          <p:cNvSpPr txBox="1">
            <a:spLocks noChangeArrowheads="1"/>
          </p:cNvSpPr>
          <p:nvPr/>
        </p:nvSpPr>
        <p:spPr bwMode="auto">
          <a:xfrm>
            <a:off x="468313" y="2205038"/>
            <a:ext cx="8305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sz="2000" b="0" dirty="0"/>
              <a:t>Before considering the other molecular orbitals of F</a:t>
            </a:r>
            <a:r>
              <a:rPr lang="en-AU" altLang="en-US" sz="2000" b="0" baseline="-25000" dirty="0"/>
              <a:t>2</a:t>
            </a:r>
            <a:r>
              <a:rPr lang="en-AU" altLang="en-US" sz="2000" b="0" dirty="0"/>
              <a:t>, we will look at a </a:t>
            </a:r>
            <a:r>
              <a:rPr lang="en-AU" altLang="en-US" sz="2000" b="0" dirty="0" err="1" smtClean="0"/>
              <a:t>simplier</a:t>
            </a:r>
            <a:r>
              <a:rPr lang="en-AU" altLang="en-US" sz="2000" b="0" dirty="0" smtClean="0"/>
              <a:t> </a:t>
            </a:r>
            <a:r>
              <a:rPr lang="en-AU" altLang="en-US" sz="2000" b="0" i="1" dirty="0" err="1" smtClean="0">
                <a:solidFill>
                  <a:srgbClr val="FF0000"/>
                </a:solidFill>
              </a:rPr>
              <a:t>homonuclear</a:t>
            </a:r>
            <a:r>
              <a:rPr lang="en-AU" altLang="en-US" sz="2000" b="0" dirty="0" smtClean="0">
                <a:solidFill>
                  <a:srgbClr val="FF0000"/>
                </a:solidFill>
              </a:rPr>
              <a:t> </a:t>
            </a:r>
            <a:r>
              <a:rPr lang="en-AU" altLang="en-US" sz="2000" b="0" dirty="0"/>
              <a:t>diatomic </a:t>
            </a:r>
            <a:r>
              <a:rPr lang="en-AU" altLang="en-US" sz="2000" b="0" dirty="0" smtClean="0"/>
              <a:t>molecules.</a:t>
            </a:r>
            <a:endParaRPr lang="en-AU" altLang="en-US" sz="2000" b="0" dirty="0"/>
          </a:p>
          <a:p>
            <a:endParaRPr lang="en-AU" altLang="en-US" sz="2000" b="0" dirty="0"/>
          </a:p>
        </p:txBody>
      </p:sp>
      <mc:AlternateContent xmlns:mc="http://schemas.openxmlformats.org/markup-compatibility/2006" xmlns:a14="http://schemas.microsoft.com/office/drawing/2010/main">
        <mc:Choice Requires="a14">
          <p:sp>
            <p:nvSpPr>
              <p:cNvPr id="4" name="Rectangle 3"/>
              <p:cNvSpPr/>
              <p:nvPr/>
            </p:nvSpPr>
            <p:spPr>
              <a:xfrm>
                <a:off x="2405799" y="4800600"/>
                <a:ext cx="4430828" cy="5584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l-GR" i="1" smtClean="0">
                              <a:latin typeface="Cambria Math" panose="02040503050406030204" pitchFamily="18" charset="0"/>
                            </a:rPr>
                          </m:ctrlPr>
                        </m:fPr>
                        <m:num>
                          <m:r>
                            <a:rPr lang="en-US">
                              <a:latin typeface="Cambria Math" panose="02040503050406030204" pitchFamily="18" charset="0"/>
                            </a:rPr>
                            <m:t>𝐛𝐨𝐧𝐝𝐢𝐧𝐠</m:t>
                          </m:r>
                          <m:r>
                            <a:rPr lang="en-US">
                              <a:latin typeface="Cambria Math" panose="02040503050406030204" pitchFamily="18" charset="0"/>
                            </a:rPr>
                            <m:t> </m:t>
                          </m:r>
                          <m:r>
                            <a:rPr lang="en-US">
                              <a:latin typeface="Cambria Math" panose="02040503050406030204" pitchFamily="18" charset="0"/>
                            </a:rPr>
                            <m:t>𝐞𝐥𝐞𝐜𝐭𝐫𝐨𝐧𝐬</m:t>
                          </m:r>
                          <m:r>
                            <a:rPr lang="en-US">
                              <a:latin typeface="Cambria Math" panose="02040503050406030204" pitchFamily="18" charset="0"/>
                            </a:rPr>
                            <m:t> −</m:t>
                          </m:r>
                          <m:r>
                            <a:rPr lang="en-US">
                              <a:latin typeface="Cambria Math" panose="02040503050406030204" pitchFamily="18" charset="0"/>
                            </a:rPr>
                            <m:t>𝐚𝐧𝐭𝐢𝐛𝐨𝐧𝐝𝐢𝐧𝐠</m:t>
                          </m:r>
                          <m:r>
                            <a:rPr lang="en-US">
                              <a:latin typeface="Cambria Math" panose="02040503050406030204" pitchFamily="18" charset="0"/>
                            </a:rPr>
                            <m:t> </m:t>
                          </m:r>
                          <m:r>
                            <a:rPr lang="en-US">
                              <a:latin typeface="Cambria Math" panose="02040503050406030204" pitchFamily="18" charset="0"/>
                            </a:rPr>
                            <m:t>𝐞𝐥𝐞𝐜𝐭𝐫𝐨𝐧𝐬</m:t>
                          </m:r>
                        </m:num>
                        <m:den>
                          <m:r>
                            <a:rPr lang="en-US">
                              <a:latin typeface="Cambria Math" panose="02040503050406030204" pitchFamily="18" charset="0"/>
                            </a:rPr>
                            <m:t>𝟐</m:t>
                          </m:r>
                        </m:den>
                      </m:f>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2405799" y="4800600"/>
                <a:ext cx="4430828" cy="558486"/>
              </a:xfrm>
              <a:prstGeom prst="rect">
                <a:avLst/>
              </a:prstGeom>
              <a:blipFill rotWithShape="0">
                <a:blip r:embed="rId2"/>
                <a:stretch>
                  <a:fillRect/>
                </a:stretch>
              </a:blipFill>
            </p:spPr>
            <p:txBody>
              <a:bodyPr/>
              <a:lstStyle/>
              <a:p>
                <a:r>
                  <a:rPr lang="en-US">
                    <a:noFill/>
                  </a:rPr>
                  <a:t> </a:t>
                </a:r>
              </a:p>
            </p:txBody>
          </p:sp>
        </mc:Fallback>
      </mc:AlternateContent>
      <p:sp>
        <p:nvSpPr>
          <p:cNvPr id="5" name="Rectangle 4"/>
          <p:cNvSpPr/>
          <p:nvPr/>
        </p:nvSpPr>
        <p:spPr>
          <a:xfrm>
            <a:off x="3886200" y="4173787"/>
            <a:ext cx="1199367" cy="338554"/>
          </a:xfrm>
          <a:prstGeom prst="rect">
            <a:avLst/>
          </a:prstGeom>
        </p:spPr>
        <p:txBody>
          <a:bodyPr wrap="none">
            <a:spAutoFit/>
          </a:bodyPr>
          <a:lstStyle/>
          <a:p>
            <a:r>
              <a:rPr lang="en-AU" altLang="en-US" b="0" dirty="0" smtClean="0"/>
              <a:t>Bond order</a:t>
            </a:r>
            <a:endParaRPr lang="en-AU" altLang="en-US" b="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600" dirty="0" smtClean="0">
                <a:solidFill>
                  <a:srgbClr val="FF0000"/>
                </a:solidFill>
                <a:latin typeface="Arial" panose="020B0604020202020204" pitchFamily="34" charset="0"/>
                <a:cs typeface="Arial" panose="020B0604020202020204" pitchFamily="34" charset="0"/>
              </a:rPr>
              <a:t>Molecular Orbital Theory</a:t>
            </a:r>
          </a:p>
        </p:txBody>
      </p:sp>
      <p:sp>
        <p:nvSpPr>
          <p:cNvPr id="2051" name="Rectangle 3"/>
          <p:cNvSpPr>
            <a:spLocks noGrp="1" noChangeArrowheads="1"/>
          </p:cNvSpPr>
          <p:nvPr>
            <p:ph idx="1"/>
          </p:nvPr>
        </p:nvSpPr>
        <p:spPr bwMode="auto">
          <a:xfrm>
            <a:off x="762000" y="1828800"/>
            <a:ext cx="7886700" cy="4351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smtClean="0">
                <a:latin typeface="Arial Rounded MT Bold" panose="020F0704030504030204" pitchFamily="34" charset="0"/>
              </a:rPr>
              <a:t>In the molecular orbital model, orbitals on individual atoms interact to produce new orbitals, called molecular orbitals, which are now identified with the whole molecule.</a:t>
            </a:r>
          </a:p>
          <a:p>
            <a:pPr marL="0" indent="0" eaLnBrk="1" hangingPunct="1">
              <a:buNone/>
            </a:pPr>
            <a:r>
              <a:rPr lang="en-US" altLang="en-US" dirty="0" smtClean="0">
                <a:latin typeface="Arial Rounded MT Bold" panose="020F0704030504030204" pitchFamily="34" charset="0"/>
              </a:rPr>
              <a:t> </a:t>
            </a:r>
          </a:p>
          <a:p>
            <a:pPr eaLnBrk="1" hangingPunct="1"/>
            <a:r>
              <a:rPr lang="en-US" altLang="en-US" dirty="0" smtClean="0">
                <a:latin typeface="Arial Rounded MT Bold" panose="020F0704030504030204" pitchFamily="34" charset="0"/>
              </a:rPr>
              <a:t>THROW OUT THE IDEA OF LOCALIZED BONDING </a:t>
            </a:r>
          </a:p>
          <a:p>
            <a:pPr eaLnBrk="1" hangingPunct="1"/>
            <a:endParaRPr lang="en-US" altLang="en-US" dirty="0" smtClean="0">
              <a:latin typeface="Arial Rounded MT Bold" panose="020F070403050403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2105891" y="143669"/>
            <a:ext cx="4695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2000" b="0" dirty="0">
                <a:solidFill>
                  <a:srgbClr val="FF0000"/>
                </a:solidFill>
              </a:rPr>
              <a:t>Diatomic molecules: The bonding in He</a:t>
            </a:r>
            <a:r>
              <a:rPr lang="en-US" altLang="en-US" sz="2000" b="0" baseline="-25000" dirty="0">
                <a:solidFill>
                  <a:srgbClr val="FF0000"/>
                </a:solidFill>
              </a:rPr>
              <a:t>2</a:t>
            </a:r>
          </a:p>
        </p:txBody>
      </p:sp>
      <p:sp>
        <p:nvSpPr>
          <p:cNvPr id="24580" name="Text Box 5"/>
          <p:cNvSpPr txBox="1">
            <a:spLocks noChangeArrowheads="1"/>
          </p:cNvSpPr>
          <p:nvPr/>
        </p:nvSpPr>
        <p:spPr bwMode="auto">
          <a:xfrm>
            <a:off x="152400" y="685800"/>
            <a:ext cx="876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800" b="0" dirty="0">
                <a:solidFill>
                  <a:srgbClr val="FF0000"/>
                </a:solidFill>
              </a:rPr>
              <a:t>He</a:t>
            </a:r>
            <a:r>
              <a:rPr lang="en-US" altLang="en-US" sz="1800" b="0" dirty="0">
                <a:solidFill>
                  <a:srgbClr val="0000FF"/>
                </a:solidFill>
              </a:rPr>
              <a:t> also has only 1s AO, so the MO diagram for the molecule </a:t>
            </a:r>
            <a:r>
              <a:rPr lang="en-US" altLang="en-US" sz="1800" b="0" dirty="0">
                <a:solidFill>
                  <a:srgbClr val="FF0000"/>
                </a:solidFill>
              </a:rPr>
              <a:t>He</a:t>
            </a:r>
            <a:r>
              <a:rPr lang="en-US" altLang="en-US" sz="1800" b="0" baseline="-25000" dirty="0">
                <a:solidFill>
                  <a:srgbClr val="FF0000"/>
                </a:solidFill>
              </a:rPr>
              <a:t>2</a:t>
            </a:r>
            <a:r>
              <a:rPr lang="en-US" altLang="en-US" sz="1800" b="0" dirty="0">
                <a:solidFill>
                  <a:srgbClr val="FF0000"/>
                </a:solidFill>
              </a:rPr>
              <a:t> </a:t>
            </a:r>
            <a:r>
              <a:rPr lang="en-US" altLang="en-US" sz="1800" b="0" dirty="0">
                <a:solidFill>
                  <a:srgbClr val="0000FF"/>
                </a:solidFill>
              </a:rPr>
              <a:t>can be formed in an identical way, except that there are two electrons in the 1s AO on </a:t>
            </a:r>
            <a:r>
              <a:rPr lang="en-US" altLang="en-US" sz="1800" b="0" dirty="0">
                <a:solidFill>
                  <a:srgbClr val="FF0000"/>
                </a:solidFill>
              </a:rPr>
              <a:t>He.</a:t>
            </a:r>
            <a:endParaRPr lang="en-US" altLang="en-US" sz="1800" b="0" baseline="-25000" dirty="0">
              <a:solidFill>
                <a:srgbClr val="FF0000"/>
              </a:solidFill>
            </a:endParaRPr>
          </a:p>
        </p:txBody>
      </p:sp>
      <p:sp>
        <p:nvSpPr>
          <p:cNvPr id="24581" name="Line 6"/>
          <p:cNvSpPr>
            <a:spLocks noChangeShapeType="1"/>
          </p:cNvSpPr>
          <p:nvPr/>
        </p:nvSpPr>
        <p:spPr bwMode="auto">
          <a:xfrm>
            <a:off x="1066800" y="33528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2" name="Line 7"/>
          <p:cNvSpPr>
            <a:spLocks noChangeShapeType="1"/>
          </p:cNvSpPr>
          <p:nvPr/>
        </p:nvSpPr>
        <p:spPr bwMode="auto">
          <a:xfrm>
            <a:off x="2895600" y="33528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3" name="Line 8"/>
          <p:cNvSpPr>
            <a:spLocks noChangeShapeType="1"/>
          </p:cNvSpPr>
          <p:nvPr/>
        </p:nvSpPr>
        <p:spPr bwMode="auto">
          <a:xfrm>
            <a:off x="1981200" y="25908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4" name="Line 9"/>
          <p:cNvSpPr>
            <a:spLocks noChangeShapeType="1"/>
          </p:cNvSpPr>
          <p:nvPr/>
        </p:nvSpPr>
        <p:spPr bwMode="auto">
          <a:xfrm>
            <a:off x="1981200" y="40386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24585" name="AutoShape 10"/>
          <p:cNvCxnSpPr>
            <a:cxnSpLocks noChangeShapeType="1"/>
            <a:stCxn id="24581" idx="1"/>
            <a:endCxn id="24584" idx="0"/>
          </p:cNvCxnSpPr>
          <p:nvPr/>
        </p:nvCxnSpPr>
        <p:spPr bwMode="auto">
          <a:xfrm>
            <a:off x="1600200" y="3371850"/>
            <a:ext cx="381000" cy="647700"/>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24586" name="AutoShape 11"/>
          <p:cNvCxnSpPr>
            <a:cxnSpLocks noChangeShapeType="1"/>
            <a:stCxn id="24584" idx="1"/>
            <a:endCxn id="24582" idx="0"/>
          </p:cNvCxnSpPr>
          <p:nvPr/>
        </p:nvCxnSpPr>
        <p:spPr bwMode="auto">
          <a:xfrm flipV="1">
            <a:off x="2514600" y="3333750"/>
            <a:ext cx="381000" cy="723900"/>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24587" name="AutoShape 12"/>
          <p:cNvCxnSpPr>
            <a:cxnSpLocks noChangeShapeType="1"/>
            <a:stCxn id="24581" idx="1"/>
            <a:endCxn id="24583" idx="0"/>
          </p:cNvCxnSpPr>
          <p:nvPr/>
        </p:nvCxnSpPr>
        <p:spPr bwMode="auto">
          <a:xfrm flipV="1">
            <a:off x="1600200" y="2571750"/>
            <a:ext cx="381000" cy="800100"/>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24588" name="AutoShape 13"/>
          <p:cNvCxnSpPr>
            <a:cxnSpLocks noChangeShapeType="1"/>
            <a:stCxn id="24582" idx="0"/>
            <a:endCxn id="24583" idx="1"/>
          </p:cNvCxnSpPr>
          <p:nvPr/>
        </p:nvCxnSpPr>
        <p:spPr bwMode="auto">
          <a:xfrm flipH="1" flipV="1">
            <a:off x="2514600" y="2609850"/>
            <a:ext cx="381000" cy="723900"/>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grpSp>
        <p:nvGrpSpPr>
          <p:cNvPr id="24589" name="Group 16"/>
          <p:cNvGrpSpPr>
            <a:grpSpLocks/>
          </p:cNvGrpSpPr>
          <p:nvPr/>
        </p:nvGrpSpPr>
        <p:grpSpPr bwMode="auto">
          <a:xfrm>
            <a:off x="2171700" y="3810000"/>
            <a:ext cx="152400" cy="457200"/>
            <a:chOff x="1344" y="2496"/>
            <a:chExt cx="96" cy="288"/>
          </a:xfrm>
        </p:grpSpPr>
        <p:sp>
          <p:nvSpPr>
            <p:cNvPr id="24613" name="Line 17"/>
            <p:cNvSpPr>
              <a:spLocks noChangeShapeType="1"/>
            </p:cNvSpPr>
            <p:nvPr/>
          </p:nvSpPr>
          <p:spPr bwMode="auto">
            <a:xfrm flipV="1">
              <a:off x="1344"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14" name="Line 18"/>
            <p:cNvSpPr>
              <a:spLocks noChangeShapeType="1"/>
            </p:cNvSpPr>
            <p:nvPr/>
          </p:nvSpPr>
          <p:spPr bwMode="auto">
            <a:xfrm>
              <a:off x="1440"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4590" name="Text Box 19"/>
          <p:cNvSpPr txBox="1">
            <a:spLocks noChangeArrowheads="1"/>
          </p:cNvSpPr>
          <p:nvPr/>
        </p:nvSpPr>
        <p:spPr bwMode="auto">
          <a:xfrm>
            <a:off x="1143000" y="167640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800" b="0"/>
              <a:t>He</a:t>
            </a:r>
          </a:p>
        </p:txBody>
      </p:sp>
      <p:sp>
        <p:nvSpPr>
          <p:cNvPr id="24591" name="Line 20"/>
          <p:cNvSpPr>
            <a:spLocks noChangeShapeType="1"/>
          </p:cNvSpPr>
          <p:nvPr/>
        </p:nvSpPr>
        <p:spPr bwMode="auto">
          <a:xfrm flipV="1">
            <a:off x="533400" y="1752600"/>
            <a:ext cx="0" cy="2895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2" name="Text Box 21"/>
          <p:cNvSpPr txBox="1">
            <a:spLocks noChangeArrowheads="1"/>
          </p:cNvSpPr>
          <p:nvPr/>
        </p:nvSpPr>
        <p:spPr bwMode="auto">
          <a:xfrm rot="-5400000">
            <a:off x="-194468" y="3096418"/>
            <a:ext cx="908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800" b="0"/>
              <a:t>Energy</a:t>
            </a:r>
          </a:p>
        </p:txBody>
      </p:sp>
      <p:sp>
        <p:nvSpPr>
          <p:cNvPr id="24593" name="Text Box 22"/>
          <p:cNvSpPr txBox="1">
            <a:spLocks noChangeArrowheads="1"/>
          </p:cNvSpPr>
          <p:nvPr/>
        </p:nvSpPr>
        <p:spPr bwMode="auto">
          <a:xfrm>
            <a:off x="3003550" y="167640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800" b="0"/>
              <a:t>He</a:t>
            </a:r>
          </a:p>
        </p:txBody>
      </p:sp>
      <p:sp>
        <p:nvSpPr>
          <p:cNvPr id="24594" name="Text Box 23"/>
          <p:cNvSpPr txBox="1">
            <a:spLocks noChangeArrowheads="1"/>
          </p:cNvSpPr>
          <p:nvPr/>
        </p:nvSpPr>
        <p:spPr bwMode="auto">
          <a:xfrm>
            <a:off x="1981200" y="1676400"/>
            <a:ext cx="5603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800" b="0"/>
              <a:t>He</a:t>
            </a:r>
            <a:r>
              <a:rPr lang="en-US" altLang="en-US" sz="1800" b="0" baseline="-25000"/>
              <a:t>2</a:t>
            </a:r>
          </a:p>
        </p:txBody>
      </p:sp>
      <p:sp>
        <p:nvSpPr>
          <p:cNvPr id="24595" name="Text Box 24"/>
          <p:cNvSpPr txBox="1">
            <a:spLocks noChangeArrowheads="1"/>
          </p:cNvSpPr>
          <p:nvPr/>
        </p:nvSpPr>
        <p:spPr bwMode="auto">
          <a:xfrm>
            <a:off x="762000" y="3276600"/>
            <a:ext cx="42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800" b="0"/>
              <a:t>1s</a:t>
            </a:r>
          </a:p>
        </p:txBody>
      </p:sp>
      <p:sp>
        <p:nvSpPr>
          <p:cNvPr id="24596" name="Text Box 25"/>
          <p:cNvSpPr txBox="1">
            <a:spLocks noChangeArrowheads="1"/>
          </p:cNvSpPr>
          <p:nvPr/>
        </p:nvSpPr>
        <p:spPr bwMode="auto">
          <a:xfrm>
            <a:off x="3308350" y="3276600"/>
            <a:ext cx="42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800" b="0"/>
              <a:t>1s</a:t>
            </a:r>
          </a:p>
        </p:txBody>
      </p:sp>
      <p:sp>
        <p:nvSpPr>
          <p:cNvPr id="24597" name="Rectangle 26"/>
          <p:cNvSpPr>
            <a:spLocks noChangeArrowheads="1"/>
          </p:cNvSpPr>
          <p:nvPr/>
        </p:nvSpPr>
        <p:spPr bwMode="auto">
          <a:xfrm>
            <a:off x="2514600" y="3962400"/>
            <a:ext cx="40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800" b="0">
                <a:sym typeface="Symbol" panose="05050102010706020507" pitchFamily="18" charset="2"/>
              </a:rPr>
              <a:t></a:t>
            </a:r>
            <a:r>
              <a:rPr lang="en-US" altLang="en-US" sz="1800" b="0" baseline="-25000">
                <a:sym typeface="Symbol" panose="05050102010706020507" pitchFamily="18" charset="2"/>
              </a:rPr>
              <a:t>g</a:t>
            </a:r>
          </a:p>
        </p:txBody>
      </p:sp>
      <p:sp>
        <p:nvSpPr>
          <p:cNvPr id="24598" name="Rectangle 27"/>
          <p:cNvSpPr>
            <a:spLocks noChangeArrowheads="1"/>
          </p:cNvSpPr>
          <p:nvPr/>
        </p:nvSpPr>
        <p:spPr bwMode="auto">
          <a:xfrm>
            <a:off x="2514600" y="2376488"/>
            <a:ext cx="485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800" b="0">
                <a:sym typeface="Symbol" panose="05050102010706020507" pitchFamily="18" charset="2"/>
              </a:rPr>
              <a:t></a:t>
            </a:r>
            <a:r>
              <a:rPr lang="en-US" altLang="en-US" sz="1800" b="0" baseline="-25000">
                <a:sym typeface="Symbol" panose="05050102010706020507" pitchFamily="18" charset="2"/>
              </a:rPr>
              <a:t>u</a:t>
            </a:r>
            <a:r>
              <a:rPr lang="en-US" altLang="en-US" b="0">
                <a:sym typeface="Symbol" panose="05050102010706020507" pitchFamily="18" charset="2"/>
              </a:rPr>
              <a:t>*</a:t>
            </a:r>
          </a:p>
        </p:txBody>
      </p:sp>
      <p:pic>
        <p:nvPicPr>
          <p:cNvPr id="24599" name="Picture 28" descr="H2(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810000"/>
            <a:ext cx="9906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0" name="Picture 29" descr="H2(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2050" y="2133600"/>
            <a:ext cx="1022350"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01" name="Text Box 30"/>
          <p:cNvSpPr txBox="1">
            <a:spLocks noChangeArrowheads="1"/>
          </p:cNvSpPr>
          <p:nvPr/>
        </p:nvSpPr>
        <p:spPr bwMode="auto">
          <a:xfrm>
            <a:off x="228600" y="5408613"/>
            <a:ext cx="8610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2000" b="0" dirty="0"/>
              <a:t>Molecular Orbital theory is powerful because it allows us to predict whether molecules should </a:t>
            </a:r>
            <a:r>
              <a:rPr lang="en-US" altLang="en-US" sz="2000" b="0" dirty="0">
                <a:solidFill>
                  <a:srgbClr val="0000FF"/>
                </a:solidFill>
              </a:rPr>
              <a:t>exist</a:t>
            </a:r>
            <a:r>
              <a:rPr lang="en-US" altLang="en-US" sz="2000" b="0" dirty="0"/>
              <a:t> or </a:t>
            </a:r>
            <a:r>
              <a:rPr lang="en-US" altLang="en-US" sz="2000" b="0" dirty="0">
                <a:solidFill>
                  <a:srgbClr val="0000FF"/>
                </a:solidFill>
              </a:rPr>
              <a:t>not</a:t>
            </a:r>
            <a:r>
              <a:rPr lang="en-US" altLang="en-US" sz="2000" b="0" dirty="0"/>
              <a:t> and it gives us a clear picture of the of the electronic structure of any hypothetical molecule that we can imagine.</a:t>
            </a:r>
          </a:p>
        </p:txBody>
      </p:sp>
      <p:sp>
        <p:nvSpPr>
          <p:cNvPr id="24602" name="Rectangle 31"/>
          <p:cNvSpPr>
            <a:spLocks noChangeArrowheads="1"/>
          </p:cNvSpPr>
          <p:nvPr/>
        </p:nvSpPr>
        <p:spPr bwMode="auto">
          <a:xfrm>
            <a:off x="76200" y="1524000"/>
            <a:ext cx="4724400" cy="3352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endParaRPr lang="en-US" altLang="en-US"/>
          </a:p>
        </p:txBody>
      </p:sp>
      <p:grpSp>
        <p:nvGrpSpPr>
          <p:cNvPr id="24603" name="Group 36"/>
          <p:cNvGrpSpPr>
            <a:grpSpLocks/>
          </p:cNvGrpSpPr>
          <p:nvPr/>
        </p:nvGrpSpPr>
        <p:grpSpPr bwMode="auto">
          <a:xfrm>
            <a:off x="1219200" y="3124200"/>
            <a:ext cx="152400" cy="457200"/>
            <a:chOff x="1344" y="2496"/>
            <a:chExt cx="96" cy="288"/>
          </a:xfrm>
        </p:grpSpPr>
        <p:sp>
          <p:nvSpPr>
            <p:cNvPr id="24611" name="Line 37"/>
            <p:cNvSpPr>
              <a:spLocks noChangeShapeType="1"/>
            </p:cNvSpPr>
            <p:nvPr/>
          </p:nvSpPr>
          <p:spPr bwMode="auto">
            <a:xfrm flipV="1">
              <a:off x="1344"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12" name="Line 38"/>
            <p:cNvSpPr>
              <a:spLocks noChangeShapeType="1"/>
            </p:cNvSpPr>
            <p:nvPr/>
          </p:nvSpPr>
          <p:spPr bwMode="auto">
            <a:xfrm>
              <a:off x="1440"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24604" name="Group 39"/>
          <p:cNvGrpSpPr>
            <a:grpSpLocks/>
          </p:cNvGrpSpPr>
          <p:nvPr/>
        </p:nvGrpSpPr>
        <p:grpSpPr bwMode="auto">
          <a:xfrm>
            <a:off x="3048000" y="3124200"/>
            <a:ext cx="152400" cy="457200"/>
            <a:chOff x="1344" y="2496"/>
            <a:chExt cx="96" cy="288"/>
          </a:xfrm>
        </p:grpSpPr>
        <p:sp>
          <p:nvSpPr>
            <p:cNvPr id="24609" name="Line 40"/>
            <p:cNvSpPr>
              <a:spLocks noChangeShapeType="1"/>
            </p:cNvSpPr>
            <p:nvPr/>
          </p:nvSpPr>
          <p:spPr bwMode="auto">
            <a:xfrm flipV="1">
              <a:off x="1344"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10" name="Line 41"/>
            <p:cNvSpPr>
              <a:spLocks noChangeShapeType="1"/>
            </p:cNvSpPr>
            <p:nvPr/>
          </p:nvSpPr>
          <p:spPr bwMode="auto">
            <a:xfrm>
              <a:off x="1440"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24605" name="Group 42"/>
          <p:cNvGrpSpPr>
            <a:grpSpLocks/>
          </p:cNvGrpSpPr>
          <p:nvPr/>
        </p:nvGrpSpPr>
        <p:grpSpPr bwMode="auto">
          <a:xfrm>
            <a:off x="2133600" y="2362200"/>
            <a:ext cx="152400" cy="457200"/>
            <a:chOff x="1344" y="2496"/>
            <a:chExt cx="96" cy="288"/>
          </a:xfrm>
        </p:grpSpPr>
        <p:sp>
          <p:nvSpPr>
            <p:cNvPr id="24607" name="Line 43"/>
            <p:cNvSpPr>
              <a:spLocks noChangeShapeType="1"/>
            </p:cNvSpPr>
            <p:nvPr/>
          </p:nvSpPr>
          <p:spPr bwMode="auto">
            <a:xfrm flipV="1">
              <a:off x="1344"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08" name="Line 44"/>
            <p:cNvSpPr>
              <a:spLocks noChangeShapeType="1"/>
            </p:cNvSpPr>
            <p:nvPr/>
          </p:nvSpPr>
          <p:spPr bwMode="auto">
            <a:xfrm>
              <a:off x="1440"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4606" name="Text Box 48"/>
          <p:cNvSpPr txBox="1">
            <a:spLocks noChangeArrowheads="1"/>
          </p:cNvSpPr>
          <p:nvPr/>
        </p:nvSpPr>
        <p:spPr bwMode="auto">
          <a:xfrm>
            <a:off x="4876800" y="1524000"/>
            <a:ext cx="42672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800" b="0" dirty="0"/>
              <a:t>The bond order in He</a:t>
            </a:r>
            <a:r>
              <a:rPr lang="en-US" altLang="en-US" sz="1800" b="0" baseline="-25000" dirty="0"/>
              <a:t>2</a:t>
            </a:r>
            <a:r>
              <a:rPr lang="en-US" altLang="en-US" sz="1800" b="0" dirty="0"/>
              <a:t> is (2-2)/2 = 0, so the molecule </a:t>
            </a:r>
            <a:r>
              <a:rPr lang="en-US" altLang="en-US" sz="1800" dirty="0">
                <a:solidFill>
                  <a:srgbClr val="0000FF"/>
                </a:solidFill>
              </a:rPr>
              <a:t>will not exist</a:t>
            </a:r>
            <a:r>
              <a:rPr lang="en-US" altLang="en-US" sz="1800" b="0" dirty="0"/>
              <a:t>.</a:t>
            </a:r>
          </a:p>
          <a:p>
            <a:pPr eaLnBrk="1" hangingPunct="1"/>
            <a:endParaRPr lang="en-US" altLang="en-US" sz="1800" b="0" dirty="0"/>
          </a:p>
          <a:p>
            <a:pPr eaLnBrk="1" hangingPunct="1"/>
            <a:r>
              <a:rPr lang="en-US" altLang="en-US" sz="1800" b="0" dirty="0"/>
              <a:t>However the </a:t>
            </a:r>
            <a:r>
              <a:rPr lang="en-US" altLang="en-US" sz="1800" b="0" dirty="0" err="1"/>
              <a:t>cation</a:t>
            </a:r>
            <a:r>
              <a:rPr lang="en-US" altLang="en-US" sz="1800" b="0" dirty="0"/>
              <a:t> [He</a:t>
            </a:r>
            <a:r>
              <a:rPr lang="en-US" altLang="en-US" sz="1800" b="0" baseline="-25000" dirty="0"/>
              <a:t>2</a:t>
            </a:r>
            <a:r>
              <a:rPr lang="en-US" altLang="en-US" sz="1800" b="0" dirty="0"/>
              <a:t>]</a:t>
            </a:r>
            <a:r>
              <a:rPr lang="en-US" altLang="en-US" sz="1800" b="0" baseline="30000" dirty="0"/>
              <a:t>+</a:t>
            </a:r>
            <a:r>
              <a:rPr lang="en-US" altLang="en-US" sz="1800" b="0" dirty="0"/>
              <a:t>, in which one of the electrons in the </a:t>
            </a:r>
            <a:r>
              <a:rPr lang="en-US" altLang="en-US" sz="1800" b="0" dirty="0">
                <a:sym typeface="Symbol" panose="05050102010706020507" pitchFamily="18" charset="2"/>
              </a:rPr>
              <a:t></a:t>
            </a:r>
            <a:r>
              <a:rPr lang="en-US" altLang="en-US" sz="1800" b="0" baseline="-25000" dirty="0">
                <a:sym typeface="Symbol" panose="05050102010706020507" pitchFamily="18" charset="2"/>
              </a:rPr>
              <a:t>u</a:t>
            </a:r>
            <a:r>
              <a:rPr lang="en-US" altLang="en-US" sz="1800" b="0" dirty="0">
                <a:sym typeface="Symbol" panose="05050102010706020507" pitchFamily="18" charset="2"/>
              </a:rPr>
              <a:t>* MO is removed,</a:t>
            </a:r>
            <a:r>
              <a:rPr lang="en-US" altLang="en-US" sz="1800" b="0" dirty="0"/>
              <a:t> would have  a bond order of (2-1)/2 = </a:t>
            </a:r>
            <a:r>
              <a:rPr lang="en-US" altLang="en-US" sz="1800" b="0" dirty="0">
                <a:cs typeface="Arial" panose="020B0604020202020204" pitchFamily="34" charset="0"/>
              </a:rPr>
              <a:t>½</a:t>
            </a:r>
            <a:r>
              <a:rPr lang="en-US" altLang="en-US" sz="1800" b="0" dirty="0"/>
              <a:t>, so such a </a:t>
            </a:r>
            <a:r>
              <a:rPr lang="en-US" altLang="en-US" sz="1800" b="0" dirty="0" err="1"/>
              <a:t>cation</a:t>
            </a:r>
            <a:r>
              <a:rPr lang="en-US" altLang="en-US" sz="1800" b="0" dirty="0"/>
              <a:t> might be predicted to exist.  The electron configuration for this </a:t>
            </a:r>
            <a:r>
              <a:rPr lang="en-US" altLang="en-US" sz="1800" b="0" dirty="0" err="1"/>
              <a:t>cation</a:t>
            </a:r>
            <a:r>
              <a:rPr lang="en-US" altLang="en-US" sz="1800" b="0" dirty="0"/>
              <a:t> can be written in the same way as we write those for atoms except with the MO labels replacing the AO labels</a:t>
            </a:r>
            <a:r>
              <a:rPr lang="en-US" altLang="en-US" sz="1800" b="0" dirty="0" smtClean="0"/>
              <a:t>:</a:t>
            </a:r>
          </a:p>
          <a:p>
            <a:pPr eaLnBrk="1" hangingPunct="1"/>
            <a:endParaRPr lang="en-US" altLang="en-US" sz="1800" b="0" dirty="0"/>
          </a:p>
          <a:p>
            <a:pPr algn="ctr" eaLnBrk="1" hangingPunct="1"/>
            <a:r>
              <a:rPr lang="en-US" altLang="en-US" sz="1800" b="0" dirty="0"/>
              <a:t>[He</a:t>
            </a:r>
            <a:r>
              <a:rPr lang="en-US" altLang="en-US" sz="1800" b="0" baseline="-25000" dirty="0"/>
              <a:t>2</a:t>
            </a:r>
            <a:r>
              <a:rPr lang="en-US" altLang="en-US" sz="1800" b="0" dirty="0"/>
              <a:t>]</a:t>
            </a:r>
            <a:r>
              <a:rPr lang="en-US" altLang="en-US" sz="1800" b="0" baseline="30000" dirty="0"/>
              <a:t>+ </a:t>
            </a:r>
            <a:r>
              <a:rPr lang="en-US" altLang="en-US" sz="1800" b="0" dirty="0"/>
              <a:t>= </a:t>
            </a:r>
            <a:r>
              <a:rPr lang="en-US" altLang="en-US" sz="1800" b="0" dirty="0">
                <a:sym typeface="Symbol" panose="05050102010706020507" pitchFamily="18" charset="2"/>
              </a:rPr>
              <a:t></a:t>
            </a:r>
            <a:r>
              <a:rPr lang="en-US" altLang="en-US" sz="1800" b="0" baseline="-25000" dirty="0">
                <a:sym typeface="Symbol" panose="05050102010706020507" pitchFamily="18" charset="2"/>
              </a:rPr>
              <a:t>g</a:t>
            </a:r>
            <a:r>
              <a:rPr lang="en-US" altLang="en-US" sz="1800" b="0" baseline="30000" dirty="0"/>
              <a:t>2</a:t>
            </a:r>
            <a:r>
              <a:rPr lang="en-US" altLang="en-US" sz="1800" b="0" dirty="0">
                <a:sym typeface="Symbol" panose="05050102010706020507" pitchFamily="18" charset="2"/>
              </a:rPr>
              <a:t></a:t>
            </a:r>
            <a:r>
              <a:rPr lang="en-US" altLang="en-US" sz="1800" b="0" baseline="-25000" dirty="0">
                <a:sym typeface="Symbol" panose="05050102010706020507" pitchFamily="18" charset="2"/>
              </a:rPr>
              <a:t>u</a:t>
            </a:r>
            <a:r>
              <a:rPr lang="en-US" altLang="en-US" sz="1800" b="0" baseline="30000" dirty="0">
                <a:sym typeface="Symbol" panose="05050102010706020507" pitchFamily="18" charset="2"/>
              </a:rPr>
              <a:t>1</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p:cNvSpPr txBox="1">
            <a:spLocks noChangeArrowheads="1"/>
          </p:cNvSpPr>
          <p:nvPr/>
        </p:nvSpPr>
        <p:spPr bwMode="auto">
          <a:xfrm>
            <a:off x="533400" y="182562"/>
            <a:ext cx="7693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2000" b="0" dirty="0">
                <a:solidFill>
                  <a:srgbClr val="FF0000"/>
                </a:solidFill>
              </a:rPr>
              <a:t>Diatomic molecules: </a:t>
            </a:r>
            <a:r>
              <a:rPr lang="en-US" altLang="en-US" sz="2000" b="0" dirty="0" err="1">
                <a:solidFill>
                  <a:srgbClr val="FF0000"/>
                </a:solidFill>
              </a:rPr>
              <a:t>Homonuclear</a:t>
            </a:r>
            <a:r>
              <a:rPr lang="en-US" altLang="en-US" sz="2000" b="0" dirty="0">
                <a:solidFill>
                  <a:srgbClr val="FF0000"/>
                </a:solidFill>
              </a:rPr>
              <a:t> Molecules of the Second Period</a:t>
            </a:r>
            <a:endParaRPr lang="en-US" altLang="en-US" sz="2000" b="0" baseline="-25000" dirty="0">
              <a:solidFill>
                <a:srgbClr val="FF0000"/>
              </a:solidFill>
            </a:endParaRPr>
          </a:p>
        </p:txBody>
      </p:sp>
      <p:sp>
        <p:nvSpPr>
          <p:cNvPr id="25604" name="Text Box 4"/>
          <p:cNvSpPr txBox="1">
            <a:spLocks noChangeArrowheads="1"/>
          </p:cNvSpPr>
          <p:nvPr/>
        </p:nvSpPr>
        <p:spPr bwMode="auto">
          <a:xfrm>
            <a:off x="152400" y="760413"/>
            <a:ext cx="87630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800" b="0" dirty="0"/>
              <a:t>Li has both 1s and 2s AO’s, so the MO diagram for the molecule Li</a:t>
            </a:r>
            <a:r>
              <a:rPr lang="en-US" altLang="en-US" sz="1800" b="0" baseline="-25000" dirty="0"/>
              <a:t>2</a:t>
            </a:r>
            <a:r>
              <a:rPr lang="en-US" altLang="en-US" sz="1800" b="0" dirty="0"/>
              <a:t> can be formed in a similar way to the ones for H</a:t>
            </a:r>
            <a:r>
              <a:rPr lang="en-US" altLang="en-US" sz="1800" b="0" baseline="-25000" dirty="0"/>
              <a:t>2</a:t>
            </a:r>
            <a:r>
              <a:rPr lang="en-US" altLang="en-US" sz="1800" b="0" dirty="0"/>
              <a:t> and He</a:t>
            </a:r>
            <a:r>
              <a:rPr lang="en-US" altLang="en-US" sz="1800" b="0" baseline="-25000" dirty="0"/>
              <a:t>2</a:t>
            </a:r>
            <a:r>
              <a:rPr lang="en-US" altLang="en-US" sz="1800" b="0" dirty="0"/>
              <a:t>.  The 2s AO’s are not close enough in energy to interact with the 1s orbitals, so each set can be considered independently.</a:t>
            </a:r>
            <a:endParaRPr lang="en-US" altLang="en-US" sz="1800" b="0" baseline="-25000" dirty="0"/>
          </a:p>
        </p:txBody>
      </p:sp>
      <p:sp>
        <p:nvSpPr>
          <p:cNvPr id="25605" name="Line 5"/>
          <p:cNvSpPr>
            <a:spLocks noChangeShapeType="1"/>
          </p:cNvSpPr>
          <p:nvPr/>
        </p:nvSpPr>
        <p:spPr bwMode="auto">
          <a:xfrm>
            <a:off x="1066800" y="57912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6" name="Line 6"/>
          <p:cNvSpPr>
            <a:spLocks noChangeShapeType="1"/>
          </p:cNvSpPr>
          <p:nvPr/>
        </p:nvSpPr>
        <p:spPr bwMode="auto">
          <a:xfrm>
            <a:off x="2895600" y="57912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7" name="Line 7"/>
          <p:cNvSpPr>
            <a:spLocks noChangeShapeType="1"/>
          </p:cNvSpPr>
          <p:nvPr/>
        </p:nvSpPr>
        <p:spPr bwMode="auto">
          <a:xfrm>
            <a:off x="1981200" y="53340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8" name="Line 8"/>
          <p:cNvSpPr>
            <a:spLocks noChangeShapeType="1"/>
          </p:cNvSpPr>
          <p:nvPr/>
        </p:nvSpPr>
        <p:spPr bwMode="auto">
          <a:xfrm>
            <a:off x="1981200" y="61722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25609" name="AutoShape 9"/>
          <p:cNvCxnSpPr>
            <a:cxnSpLocks noChangeShapeType="1"/>
            <a:stCxn id="25605" idx="1"/>
            <a:endCxn id="25608" idx="0"/>
          </p:cNvCxnSpPr>
          <p:nvPr/>
        </p:nvCxnSpPr>
        <p:spPr bwMode="auto">
          <a:xfrm>
            <a:off x="1600200" y="5810250"/>
            <a:ext cx="381000" cy="342900"/>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25610" name="AutoShape 10"/>
          <p:cNvCxnSpPr>
            <a:cxnSpLocks noChangeShapeType="1"/>
            <a:stCxn id="25608" idx="1"/>
            <a:endCxn id="25606" idx="0"/>
          </p:cNvCxnSpPr>
          <p:nvPr/>
        </p:nvCxnSpPr>
        <p:spPr bwMode="auto">
          <a:xfrm flipV="1">
            <a:off x="2514600" y="5772150"/>
            <a:ext cx="381000" cy="419100"/>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25611" name="AutoShape 11"/>
          <p:cNvCxnSpPr>
            <a:cxnSpLocks noChangeShapeType="1"/>
            <a:stCxn id="25605" idx="1"/>
            <a:endCxn id="25607" idx="0"/>
          </p:cNvCxnSpPr>
          <p:nvPr/>
        </p:nvCxnSpPr>
        <p:spPr bwMode="auto">
          <a:xfrm flipV="1">
            <a:off x="1600200" y="5314950"/>
            <a:ext cx="381000" cy="495300"/>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25612" name="AutoShape 12"/>
          <p:cNvCxnSpPr>
            <a:cxnSpLocks noChangeShapeType="1"/>
            <a:stCxn id="25606" idx="0"/>
            <a:endCxn id="25607" idx="1"/>
          </p:cNvCxnSpPr>
          <p:nvPr/>
        </p:nvCxnSpPr>
        <p:spPr bwMode="auto">
          <a:xfrm flipH="1" flipV="1">
            <a:off x="2514600" y="5353050"/>
            <a:ext cx="381000" cy="419100"/>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grpSp>
        <p:nvGrpSpPr>
          <p:cNvPr id="25613" name="Group 13"/>
          <p:cNvGrpSpPr>
            <a:grpSpLocks/>
          </p:cNvGrpSpPr>
          <p:nvPr/>
        </p:nvGrpSpPr>
        <p:grpSpPr bwMode="auto">
          <a:xfrm>
            <a:off x="2171700" y="5943600"/>
            <a:ext cx="152400" cy="457200"/>
            <a:chOff x="1344" y="2496"/>
            <a:chExt cx="96" cy="288"/>
          </a:xfrm>
        </p:grpSpPr>
        <p:sp>
          <p:nvSpPr>
            <p:cNvPr id="25655" name="Line 14"/>
            <p:cNvSpPr>
              <a:spLocks noChangeShapeType="1"/>
            </p:cNvSpPr>
            <p:nvPr/>
          </p:nvSpPr>
          <p:spPr bwMode="auto">
            <a:xfrm flipV="1">
              <a:off x="1344"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56" name="Line 15"/>
            <p:cNvSpPr>
              <a:spLocks noChangeShapeType="1"/>
            </p:cNvSpPr>
            <p:nvPr/>
          </p:nvSpPr>
          <p:spPr bwMode="auto">
            <a:xfrm>
              <a:off x="1440"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5614" name="Text Box 16"/>
          <p:cNvSpPr txBox="1">
            <a:spLocks noChangeArrowheads="1"/>
          </p:cNvSpPr>
          <p:nvPr/>
        </p:nvSpPr>
        <p:spPr bwMode="auto">
          <a:xfrm>
            <a:off x="1143000" y="1905000"/>
            <a:ext cx="361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800" b="0"/>
              <a:t>Li</a:t>
            </a:r>
          </a:p>
        </p:txBody>
      </p:sp>
      <p:sp>
        <p:nvSpPr>
          <p:cNvPr id="25615" name="Line 17"/>
          <p:cNvSpPr>
            <a:spLocks noChangeShapeType="1"/>
          </p:cNvSpPr>
          <p:nvPr/>
        </p:nvSpPr>
        <p:spPr bwMode="auto">
          <a:xfrm flipV="1">
            <a:off x="533400" y="2057400"/>
            <a:ext cx="0" cy="434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6" name="Text Box 18"/>
          <p:cNvSpPr txBox="1">
            <a:spLocks noChangeArrowheads="1"/>
          </p:cNvSpPr>
          <p:nvPr/>
        </p:nvSpPr>
        <p:spPr bwMode="auto">
          <a:xfrm rot="-5400000">
            <a:off x="-194468" y="3928268"/>
            <a:ext cx="908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800" b="0"/>
              <a:t>Energy</a:t>
            </a:r>
          </a:p>
        </p:txBody>
      </p:sp>
      <p:sp>
        <p:nvSpPr>
          <p:cNvPr id="25617" name="Text Box 19"/>
          <p:cNvSpPr txBox="1">
            <a:spLocks noChangeArrowheads="1"/>
          </p:cNvSpPr>
          <p:nvPr/>
        </p:nvSpPr>
        <p:spPr bwMode="auto">
          <a:xfrm>
            <a:off x="3003550" y="1905000"/>
            <a:ext cx="361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800" b="0"/>
              <a:t>Li</a:t>
            </a:r>
          </a:p>
        </p:txBody>
      </p:sp>
      <p:sp>
        <p:nvSpPr>
          <p:cNvPr id="25618" name="Text Box 20"/>
          <p:cNvSpPr txBox="1">
            <a:spLocks noChangeArrowheads="1"/>
          </p:cNvSpPr>
          <p:nvPr/>
        </p:nvSpPr>
        <p:spPr bwMode="auto">
          <a:xfrm>
            <a:off x="1992313" y="1905000"/>
            <a:ext cx="4460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800" b="0"/>
              <a:t>Li</a:t>
            </a:r>
            <a:r>
              <a:rPr lang="en-US" altLang="en-US" sz="1800" b="0" baseline="-25000"/>
              <a:t>2</a:t>
            </a:r>
          </a:p>
        </p:txBody>
      </p:sp>
      <p:sp>
        <p:nvSpPr>
          <p:cNvPr id="25619" name="Text Box 21"/>
          <p:cNvSpPr txBox="1">
            <a:spLocks noChangeArrowheads="1"/>
          </p:cNvSpPr>
          <p:nvPr/>
        </p:nvSpPr>
        <p:spPr bwMode="auto">
          <a:xfrm>
            <a:off x="762000" y="5715000"/>
            <a:ext cx="42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800" b="0"/>
              <a:t>1s</a:t>
            </a:r>
          </a:p>
        </p:txBody>
      </p:sp>
      <p:sp>
        <p:nvSpPr>
          <p:cNvPr id="25620" name="Text Box 22"/>
          <p:cNvSpPr txBox="1">
            <a:spLocks noChangeArrowheads="1"/>
          </p:cNvSpPr>
          <p:nvPr/>
        </p:nvSpPr>
        <p:spPr bwMode="auto">
          <a:xfrm>
            <a:off x="3308350" y="5715000"/>
            <a:ext cx="42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800" b="0"/>
              <a:t>1s</a:t>
            </a:r>
          </a:p>
        </p:txBody>
      </p:sp>
      <p:sp>
        <p:nvSpPr>
          <p:cNvPr id="25621" name="Rectangle 23"/>
          <p:cNvSpPr>
            <a:spLocks noChangeArrowheads="1"/>
          </p:cNvSpPr>
          <p:nvPr/>
        </p:nvSpPr>
        <p:spPr bwMode="auto">
          <a:xfrm>
            <a:off x="2514600" y="60960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800" b="0">
                <a:sym typeface="Symbol" panose="05050102010706020507" pitchFamily="18" charset="2"/>
              </a:rPr>
              <a:t>1</a:t>
            </a:r>
            <a:r>
              <a:rPr lang="en-US" altLang="en-US" sz="1800" b="0" baseline="-25000">
                <a:sym typeface="Symbol" panose="05050102010706020507" pitchFamily="18" charset="2"/>
              </a:rPr>
              <a:t>g</a:t>
            </a:r>
          </a:p>
        </p:txBody>
      </p:sp>
      <p:sp>
        <p:nvSpPr>
          <p:cNvPr id="25622" name="Rectangle 24"/>
          <p:cNvSpPr>
            <a:spLocks noChangeArrowheads="1"/>
          </p:cNvSpPr>
          <p:nvPr/>
        </p:nvSpPr>
        <p:spPr bwMode="auto">
          <a:xfrm>
            <a:off x="2514600" y="5119688"/>
            <a:ext cx="622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800" b="0">
                <a:sym typeface="Symbol" panose="05050102010706020507" pitchFamily="18" charset="2"/>
              </a:rPr>
              <a:t>1</a:t>
            </a:r>
            <a:r>
              <a:rPr lang="en-US" altLang="en-US" sz="1800" b="0" baseline="-25000">
                <a:sym typeface="Symbol" panose="05050102010706020507" pitchFamily="18" charset="2"/>
              </a:rPr>
              <a:t>u</a:t>
            </a:r>
            <a:r>
              <a:rPr lang="en-US" altLang="en-US" sz="1800" b="0">
                <a:sym typeface="Symbol" panose="05050102010706020507" pitchFamily="18" charset="2"/>
              </a:rPr>
              <a:t>*</a:t>
            </a:r>
          </a:p>
        </p:txBody>
      </p:sp>
      <p:sp>
        <p:nvSpPr>
          <p:cNvPr id="25623" name="Rectangle 28"/>
          <p:cNvSpPr>
            <a:spLocks noChangeArrowheads="1"/>
          </p:cNvSpPr>
          <p:nvPr/>
        </p:nvSpPr>
        <p:spPr bwMode="auto">
          <a:xfrm>
            <a:off x="76200" y="1828800"/>
            <a:ext cx="4724400" cy="480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endParaRPr lang="en-US" altLang="en-US"/>
          </a:p>
        </p:txBody>
      </p:sp>
      <p:grpSp>
        <p:nvGrpSpPr>
          <p:cNvPr id="25624" name="Group 29"/>
          <p:cNvGrpSpPr>
            <a:grpSpLocks/>
          </p:cNvGrpSpPr>
          <p:nvPr/>
        </p:nvGrpSpPr>
        <p:grpSpPr bwMode="auto">
          <a:xfrm>
            <a:off x="1219200" y="5562600"/>
            <a:ext cx="152400" cy="457200"/>
            <a:chOff x="1344" y="2496"/>
            <a:chExt cx="96" cy="288"/>
          </a:xfrm>
        </p:grpSpPr>
        <p:sp>
          <p:nvSpPr>
            <p:cNvPr id="25653" name="Line 30"/>
            <p:cNvSpPr>
              <a:spLocks noChangeShapeType="1"/>
            </p:cNvSpPr>
            <p:nvPr/>
          </p:nvSpPr>
          <p:spPr bwMode="auto">
            <a:xfrm flipV="1">
              <a:off x="1344"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54" name="Line 31"/>
            <p:cNvSpPr>
              <a:spLocks noChangeShapeType="1"/>
            </p:cNvSpPr>
            <p:nvPr/>
          </p:nvSpPr>
          <p:spPr bwMode="auto">
            <a:xfrm>
              <a:off x="1440"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25625" name="Group 32"/>
          <p:cNvGrpSpPr>
            <a:grpSpLocks/>
          </p:cNvGrpSpPr>
          <p:nvPr/>
        </p:nvGrpSpPr>
        <p:grpSpPr bwMode="auto">
          <a:xfrm>
            <a:off x="3048000" y="5562600"/>
            <a:ext cx="152400" cy="457200"/>
            <a:chOff x="1344" y="2496"/>
            <a:chExt cx="96" cy="288"/>
          </a:xfrm>
        </p:grpSpPr>
        <p:sp>
          <p:nvSpPr>
            <p:cNvPr id="25651" name="Line 33"/>
            <p:cNvSpPr>
              <a:spLocks noChangeShapeType="1"/>
            </p:cNvSpPr>
            <p:nvPr/>
          </p:nvSpPr>
          <p:spPr bwMode="auto">
            <a:xfrm flipV="1">
              <a:off x="1344"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52" name="Line 34"/>
            <p:cNvSpPr>
              <a:spLocks noChangeShapeType="1"/>
            </p:cNvSpPr>
            <p:nvPr/>
          </p:nvSpPr>
          <p:spPr bwMode="auto">
            <a:xfrm>
              <a:off x="1440"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25626" name="Group 35"/>
          <p:cNvGrpSpPr>
            <a:grpSpLocks/>
          </p:cNvGrpSpPr>
          <p:nvPr/>
        </p:nvGrpSpPr>
        <p:grpSpPr bwMode="auto">
          <a:xfrm>
            <a:off x="2133600" y="5105400"/>
            <a:ext cx="152400" cy="457200"/>
            <a:chOff x="1344" y="2496"/>
            <a:chExt cx="96" cy="288"/>
          </a:xfrm>
        </p:grpSpPr>
        <p:sp>
          <p:nvSpPr>
            <p:cNvPr id="25649" name="Line 36"/>
            <p:cNvSpPr>
              <a:spLocks noChangeShapeType="1"/>
            </p:cNvSpPr>
            <p:nvPr/>
          </p:nvSpPr>
          <p:spPr bwMode="auto">
            <a:xfrm flipV="1">
              <a:off x="1344"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50" name="Line 37"/>
            <p:cNvSpPr>
              <a:spLocks noChangeShapeType="1"/>
            </p:cNvSpPr>
            <p:nvPr/>
          </p:nvSpPr>
          <p:spPr bwMode="auto">
            <a:xfrm>
              <a:off x="1440"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5627" name="Text Box 38"/>
          <p:cNvSpPr txBox="1">
            <a:spLocks noChangeArrowheads="1"/>
          </p:cNvSpPr>
          <p:nvPr/>
        </p:nvSpPr>
        <p:spPr bwMode="auto">
          <a:xfrm>
            <a:off x="4876800" y="3151188"/>
            <a:ext cx="4267200"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800" b="0" dirty="0"/>
              <a:t>The bond order in Li</a:t>
            </a:r>
            <a:r>
              <a:rPr lang="en-US" altLang="en-US" sz="1800" b="0" baseline="-25000" dirty="0"/>
              <a:t>2</a:t>
            </a:r>
            <a:r>
              <a:rPr lang="en-US" altLang="en-US" sz="1800" b="0" dirty="0"/>
              <a:t> is (4-2)/2 = 1, so the molecule could exists.  In fact, a bond energy of 105 kJ/</a:t>
            </a:r>
            <a:r>
              <a:rPr lang="en-US" altLang="en-US" sz="1800" b="0" dirty="0" err="1"/>
              <a:t>mol</a:t>
            </a:r>
            <a:r>
              <a:rPr lang="en-US" altLang="en-US" sz="1800" b="0" dirty="0"/>
              <a:t> has been measured for this molecule.</a:t>
            </a:r>
          </a:p>
          <a:p>
            <a:pPr eaLnBrk="1" hangingPunct="1"/>
            <a:endParaRPr lang="en-US" altLang="en-US" sz="1800" b="0" dirty="0"/>
          </a:p>
          <a:p>
            <a:pPr eaLnBrk="1" hangingPunct="1"/>
            <a:r>
              <a:rPr lang="en-US" altLang="en-US" sz="1800" b="0" dirty="0"/>
              <a:t>Notice that now the labels for the MO’s have numbers in front of them - this is to differentiate between the molecular orbitals that have the same symmetry.</a:t>
            </a:r>
          </a:p>
        </p:txBody>
      </p:sp>
      <p:sp>
        <p:nvSpPr>
          <p:cNvPr id="25628" name="Line 39"/>
          <p:cNvSpPr>
            <a:spLocks noChangeShapeType="1"/>
          </p:cNvSpPr>
          <p:nvPr/>
        </p:nvSpPr>
        <p:spPr bwMode="auto">
          <a:xfrm>
            <a:off x="1066800" y="3443288"/>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9" name="Line 40"/>
          <p:cNvSpPr>
            <a:spLocks noChangeShapeType="1"/>
          </p:cNvSpPr>
          <p:nvPr/>
        </p:nvSpPr>
        <p:spPr bwMode="auto">
          <a:xfrm>
            <a:off x="2895600" y="3443288"/>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30" name="Line 41"/>
          <p:cNvSpPr>
            <a:spLocks noChangeShapeType="1"/>
          </p:cNvSpPr>
          <p:nvPr/>
        </p:nvSpPr>
        <p:spPr bwMode="auto">
          <a:xfrm>
            <a:off x="1981200" y="2986088"/>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31" name="Line 42"/>
          <p:cNvSpPr>
            <a:spLocks noChangeShapeType="1"/>
          </p:cNvSpPr>
          <p:nvPr/>
        </p:nvSpPr>
        <p:spPr bwMode="auto">
          <a:xfrm>
            <a:off x="1981200" y="3824288"/>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25632" name="AutoShape 43"/>
          <p:cNvCxnSpPr>
            <a:cxnSpLocks noChangeShapeType="1"/>
            <a:stCxn id="25628" idx="1"/>
            <a:endCxn id="25631" idx="0"/>
          </p:cNvCxnSpPr>
          <p:nvPr/>
        </p:nvCxnSpPr>
        <p:spPr bwMode="auto">
          <a:xfrm>
            <a:off x="1600200" y="3462338"/>
            <a:ext cx="381000" cy="342900"/>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25633" name="AutoShape 44"/>
          <p:cNvCxnSpPr>
            <a:cxnSpLocks noChangeShapeType="1"/>
            <a:stCxn id="25631" idx="1"/>
            <a:endCxn id="25629" idx="0"/>
          </p:cNvCxnSpPr>
          <p:nvPr/>
        </p:nvCxnSpPr>
        <p:spPr bwMode="auto">
          <a:xfrm flipV="1">
            <a:off x="2514600" y="3424238"/>
            <a:ext cx="381000" cy="419100"/>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25634" name="AutoShape 45"/>
          <p:cNvCxnSpPr>
            <a:cxnSpLocks noChangeShapeType="1"/>
            <a:stCxn id="25628" idx="1"/>
            <a:endCxn id="25630" idx="0"/>
          </p:cNvCxnSpPr>
          <p:nvPr/>
        </p:nvCxnSpPr>
        <p:spPr bwMode="auto">
          <a:xfrm flipV="1">
            <a:off x="1600200" y="2967038"/>
            <a:ext cx="381000" cy="495300"/>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25635" name="AutoShape 46"/>
          <p:cNvCxnSpPr>
            <a:cxnSpLocks noChangeShapeType="1"/>
            <a:stCxn id="25629" idx="0"/>
            <a:endCxn id="25630" idx="1"/>
          </p:cNvCxnSpPr>
          <p:nvPr/>
        </p:nvCxnSpPr>
        <p:spPr bwMode="auto">
          <a:xfrm flipH="1" flipV="1">
            <a:off x="2514600" y="3005138"/>
            <a:ext cx="381000" cy="419100"/>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grpSp>
        <p:nvGrpSpPr>
          <p:cNvPr id="25636" name="Group 47"/>
          <p:cNvGrpSpPr>
            <a:grpSpLocks/>
          </p:cNvGrpSpPr>
          <p:nvPr/>
        </p:nvGrpSpPr>
        <p:grpSpPr bwMode="auto">
          <a:xfrm>
            <a:off x="2171700" y="3595688"/>
            <a:ext cx="152400" cy="457200"/>
            <a:chOff x="1344" y="2496"/>
            <a:chExt cx="96" cy="288"/>
          </a:xfrm>
        </p:grpSpPr>
        <p:sp>
          <p:nvSpPr>
            <p:cNvPr id="25647" name="Line 48"/>
            <p:cNvSpPr>
              <a:spLocks noChangeShapeType="1"/>
            </p:cNvSpPr>
            <p:nvPr/>
          </p:nvSpPr>
          <p:spPr bwMode="auto">
            <a:xfrm flipV="1">
              <a:off x="1344"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48" name="Line 49"/>
            <p:cNvSpPr>
              <a:spLocks noChangeShapeType="1"/>
            </p:cNvSpPr>
            <p:nvPr/>
          </p:nvSpPr>
          <p:spPr bwMode="auto">
            <a:xfrm>
              <a:off x="1440"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5637" name="Text Box 50"/>
          <p:cNvSpPr txBox="1">
            <a:spLocks noChangeArrowheads="1"/>
          </p:cNvSpPr>
          <p:nvPr/>
        </p:nvSpPr>
        <p:spPr bwMode="auto">
          <a:xfrm>
            <a:off x="762000" y="3367088"/>
            <a:ext cx="425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800" b="0"/>
              <a:t>2s</a:t>
            </a:r>
          </a:p>
        </p:txBody>
      </p:sp>
      <p:sp>
        <p:nvSpPr>
          <p:cNvPr id="25638" name="Text Box 51"/>
          <p:cNvSpPr txBox="1">
            <a:spLocks noChangeArrowheads="1"/>
          </p:cNvSpPr>
          <p:nvPr/>
        </p:nvSpPr>
        <p:spPr bwMode="auto">
          <a:xfrm>
            <a:off x="3308350" y="3367088"/>
            <a:ext cx="425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800" b="0"/>
              <a:t>2s</a:t>
            </a:r>
          </a:p>
        </p:txBody>
      </p:sp>
      <p:sp>
        <p:nvSpPr>
          <p:cNvPr id="25639" name="Rectangle 52"/>
          <p:cNvSpPr>
            <a:spLocks noChangeArrowheads="1"/>
          </p:cNvSpPr>
          <p:nvPr/>
        </p:nvSpPr>
        <p:spPr bwMode="auto">
          <a:xfrm>
            <a:off x="2514600" y="3748088"/>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800" b="0">
                <a:sym typeface="Symbol" panose="05050102010706020507" pitchFamily="18" charset="2"/>
              </a:rPr>
              <a:t>2</a:t>
            </a:r>
            <a:r>
              <a:rPr lang="en-US" altLang="en-US" sz="1800" b="0" baseline="-25000">
                <a:sym typeface="Symbol" panose="05050102010706020507" pitchFamily="18" charset="2"/>
              </a:rPr>
              <a:t>g</a:t>
            </a:r>
          </a:p>
        </p:txBody>
      </p:sp>
      <p:sp>
        <p:nvSpPr>
          <p:cNvPr id="25640" name="Rectangle 53"/>
          <p:cNvSpPr>
            <a:spLocks noChangeArrowheads="1"/>
          </p:cNvSpPr>
          <p:nvPr/>
        </p:nvSpPr>
        <p:spPr bwMode="auto">
          <a:xfrm>
            <a:off x="2514600" y="2771775"/>
            <a:ext cx="612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800" b="0">
                <a:sym typeface="Symbol" panose="05050102010706020507" pitchFamily="18" charset="2"/>
              </a:rPr>
              <a:t>2</a:t>
            </a:r>
            <a:r>
              <a:rPr lang="en-US" altLang="en-US" sz="1800" b="0" baseline="-25000">
                <a:sym typeface="Symbol" panose="05050102010706020507" pitchFamily="18" charset="2"/>
              </a:rPr>
              <a:t>u</a:t>
            </a:r>
            <a:r>
              <a:rPr lang="en-US" altLang="en-US" b="0">
                <a:sym typeface="Symbol" panose="05050102010706020507" pitchFamily="18" charset="2"/>
              </a:rPr>
              <a:t>*</a:t>
            </a:r>
          </a:p>
        </p:txBody>
      </p:sp>
      <p:sp>
        <p:nvSpPr>
          <p:cNvPr id="25641" name="Line 55"/>
          <p:cNvSpPr>
            <a:spLocks noChangeShapeType="1"/>
          </p:cNvSpPr>
          <p:nvPr/>
        </p:nvSpPr>
        <p:spPr bwMode="auto">
          <a:xfrm flipV="1">
            <a:off x="1295400" y="3214688"/>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42" name="Line 63"/>
          <p:cNvSpPr>
            <a:spLocks noChangeShapeType="1"/>
          </p:cNvSpPr>
          <p:nvPr/>
        </p:nvSpPr>
        <p:spPr bwMode="auto">
          <a:xfrm flipV="1">
            <a:off x="3124200" y="32004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5643" name="Picture 64" descr="H2(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5905500"/>
            <a:ext cx="838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4" name="Picture 65" descr="H2(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064125"/>
            <a:ext cx="7620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5" name="Picture 66" descr="Li2(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9850" y="3505200"/>
            <a:ext cx="7143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6" name="Picture 67" descr="Li2(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2743200"/>
            <a:ext cx="990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490393" y="171884"/>
            <a:ext cx="7693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2000" b="0" dirty="0">
                <a:solidFill>
                  <a:srgbClr val="FF0000"/>
                </a:solidFill>
              </a:rPr>
              <a:t>Diatomic molecules: </a:t>
            </a:r>
            <a:r>
              <a:rPr lang="en-US" altLang="en-US" sz="2000" b="0" dirty="0" err="1">
                <a:solidFill>
                  <a:srgbClr val="FF0000"/>
                </a:solidFill>
              </a:rPr>
              <a:t>Homonuclear</a:t>
            </a:r>
            <a:r>
              <a:rPr lang="en-US" altLang="en-US" sz="2000" b="0" dirty="0">
                <a:solidFill>
                  <a:srgbClr val="FF0000"/>
                </a:solidFill>
              </a:rPr>
              <a:t> Molecules of the Second Period</a:t>
            </a:r>
            <a:endParaRPr lang="en-US" altLang="en-US" sz="2000" b="0" baseline="-25000" dirty="0">
              <a:solidFill>
                <a:srgbClr val="FF0000"/>
              </a:solidFill>
            </a:endParaRPr>
          </a:p>
        </p:txBody>
      </p:sp>
      <p:sp>
        <p:nvSpPr>
          <p:cNvPr id="26628" name="Line 5"/>
          <p:cNvSpPr>
            <a:spLocks noChangeShapeType="1"/>
          </p:cNvSpPr>
          <p:nvPr/>
        </p:nvSpPr>
        <p:spPr bwMode="auto">
          <a:xfrm>
            <a:off x="1066800" y="57912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29" name="Line 6"/>
          <p:cNvSpPr>
            <a:spLocks noChangeShapeType="1"/>
          </p:cNvSpPr>
          <p:nvPr/>
        </p:nvSpPr>
        <p:spPr bwMode="auto">
          <a:xfrm>
            <a:off x="2895600" y="57912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0" name="Line 7"/>
          <p:cNvSpPr>
            <a:spLocks noChangeShapeType="1"/>
          </p:cNvSpPr>
          <p:nvPr/>
        </p:nvSpPr>
        <p:spPr bwMode="auto">
          <a:xfrm>
            <a:off x="1981200" y="53340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1" name="Line 8"/>
          <p:cNvSpPr>
            <a:spLocks noChangeShapeType="1"/>
          </p:cNvSpPr>
          <p:nvPr/>
        </p:nvSpPr>
        <p:spPr bwMode="auto">
          <a:xfrm>
            <a:off x="1981200" y="61722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26632" name="AutoShape 9"/>
          <p:cNvCxnSpPr>
            <a:cxnSpLocks noChangeShapeType="1"/>
            <a:stCxn id="26628" idx="1"/>
            <a:endCxn id="26631" idx="0"/>
          </p:cNvCxnSpPr>
          <p:nvPr/>
        </p:nvCxnSpPr>
        <p:spPr bwMode="auto">
          <a:xfrm>
            <a:off x="1600200" y="5810250"/>
            <a:ext cx="381000" cy="342900"/>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26633" name="AutoShape 10"/>
          <p:cNvCxnSpPr>
            <a:cxnSpLocks noChangeShapeType="1"/>
            <a:stCxn id="26631" idx="1"/>
            <a:endCxn id="26629" idx="0"/>
          </p:cNvCxnSpPr>
          <p:nvPr/>
        </p:nvCxnSpPr>
        <p:spPr bwMode="auto">
          <a:xfrm flipV="1">
            <a:off x="2514600" y="5772150"/>
            <a:ext cx="381000" cy="419100"/>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26634" name="AutoShape 11"/>
          <p:cNvCxnSpPr>
            <a:cxnSpLocks noChangeShapeType="1"/>
            <a:stCxn id="26628" idx="1"/>
            <a:endCxn id="26630" idx="0"/>
          </p:cNvCxnSpPr>
          <p:nvPr/>
        </p:nvCxnSpPr>
        <p:spPr bwMode="auto">
          <a:xfrm flipV="1">
            <a:off x="1600200" y="5314950"/>
            <a:ext cx="381000" cy="495300"/>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26635" name="AutoShape 12"/>
          <p:cNvCxnSpPr>
            <a:cxnSpLocks noChangeShapeType="1"/>
            <a:stCxn id="26629" idx="0"/>
            <a:endCxn id="26630" idx="1"/>
          </p:cNvCxnSpPr>
          <p:nvPr/>
        </p:nvCxnSpPr>
        <p:spPr bwMode="auto">
          <a:xfrm flipH="1" flipV="1">
            <a:off x="2514600" y="5353050"/>
            <a:ext cx="381000" cy="419100"/>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grpSp>
        <p:nvGrpSpPr>
          <p:cNvPr id="26636" name="Group 13"/>
          <p:cNvGrpSpPr>
            <a:grpSpLocks/>
          </p:cNvGrpSpPr>
          <p:nvPr/>
        </p:nvGrpSpPr>
        <p:grpSpPr bwMode="auto">
          <a:xfrm>
            <a:off x="2171700" y="5943600"/>
            <a:ext cx="152400" cy="457200"/>
            <a:chOff x="1344" y="2496"/>
            <a:chExt cx="96" cy="288"/>
          </a:xfrm>
        </p:grpSpPr>
        <p:sp>
          <p:nvSpPr>
            <p:cNvPr id="26686" name="Line 14"/>
            <p:cNvSpPr>
              <a:spLocks noChangeShapeType="1"/>
            </p:cNvSpPr>
            <p:nvPr/>
          </p:nvSpPr>
          <p:spPr bwMode="auto">
            <a:xfrm flipV="1">
              <a:off x="1344"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87" name="Line 15"/>
            <p:cNvSpPr>
              <a:spLocks noChangeShapeType="1"/>
            </p:cNvSpPr>
            <p:nvPr/>
          </p:nvSpPr>
          <p:spPr bwMode="auto">
            <a:xfrm>
              <a:off x="1440"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6637" name="Text Box 16"/>
          <p:cNvSpPr txBox="1">
            <a:spLocks noChangeArrowheads="1"/>
          </p:cNvSpPr>
          <p:nvPr/>
        </p:nvSpPr>
        <p:spPr bwMode="auto">
          <a:xfrm>
            <a:off x="1143000" y="1905000"/>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800" b="0"/>
              <a:t>Be</a:t>
            </a:r>
          </a:p>
        </p:txBody>
      </p:sp>
      <p:sp>
        <p:nvSpPr>
          <p:cNvPr id="26638" name="Line 17"/>
          <p:cNvSpPr>
            <a:spLocks noChangeShapeType="1"/>
          </p:cNvSpPr>
          <p:nvPr/>
        </p:nvSpPr>
        <p:spPr bwMode="auto">
          <a:xfrm flipV="1">
            <a:off x="533400" y="2057400"/>
            <a:ext cx="0" cy="434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39" name="Text Box 18"/>
          <p:cNvSpPr txBox="1">
            <a:spLocks noChangeArrowheads="1"/>
          </p:cNvSpPr>
          <p:nvPr/>
        </p:nvSpPr>
        <p:spPr bwMode="auto">
          <a:xfrm rot="-5400000">
            <a:off x="-194468" y="3928268"/>
            <a:ext cx="908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800" b="0"/>
              <a:t>Energy</a:t>
            </a:r>
          </a:p>
        </p:txBody>
      </p:sp>
      <p:sp>
        <p:nvSpPr>
          <p:cNvPr id="26640" name="Text Box 19"/>
          <p:cNvSpPr txBox="1">
            <a:spLocks noChangeArrowheads="1"/>
          </p:cNvSpPr>
          <p:nvPr/>
        </p:nvSpPr>
        <p:spPr bwMode="auto">
          <a:xfrm>
            <a:off x="3003550" y="1905000"/>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800" b="0"/>
              <a:t>Be</a:t>
            </a:r>
          </a:p>
        </p:txBody>
      </p:sp>
      <p:sp>
        <p:nvSpPr>
          <p:cNvPr id="26641" name="Text Box 20"/>
          <p:cNvSpPr txBox="1">
            <a:spLocks noChangeArrowheads="1"/>
          </p:cNvSpPr>
          <p:nvPr/>
        </p:nvSpPr>
        <p:spPr bwMode="auto">
          <a:xfrm>
            <a:off x="1981200" y="1905000"/>
            <a:ext cx="5476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800" b="0"/>
              <a:t>Be</a:t>
            </a:r>
            <a:r>
              <a:rPr lang="en-US" altLang="en-US" sz="1800" b="0" baseline="-25000"/>
              <a:t>2</a:t>
            </a:r>
          </a:p>
        </p:txBody>
      </p:sp>
      <p:sp>
        <p:nvSpPr>
          <p:cNvPr id="26642" name="Text Box 21"/>
          <p:cNvSpPr txBox="1">
            <a:spLocks noChangeArrowheads="1"/>
          </p:cNvSpPr>
          <p:nvPr/>
        </p:nvSpPr>
        <p:spPr bwMode="auto">
          <a:xfrm>
            <a:off x="762000" y="5715000"/>
            <a:ext cx="42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800" b="0"/>
              <a:t>1s</a:t>
            </a:r>
          </a:p>
        </p:txBody>
      </p:sp>
      <p:sp>
        <p:nvSpPr>
          <p:cNvPr id="26643" name="Text Box 22"/>
          <p:cNvSpPr txBox="1">
            <a:spLocks noChangeArrowheads="1"/>
          </p:cNvSpPr>
          <p:nvPr/>
        </p:nvSpPr>
        <p:spPr bwMode="auto">
          <a:xfrm>
            <a:off x="3308350" y="5715000"/>
            <a:ext cx="42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800" b="0"/>
              <a:t>1s</a:t>
            </a:r>
          </a:p>
        </p:txBody>
      </p:sp>
      <p:sp>
        <p:nvSpPr>
          <p:cNvPr id="26644" name="Rectangle 23"/>
          <p:cNvSpPr>
            <a:spLocks noChangeArrowheads="1"/>
          </p:cNvSpPr>
          <p:nvPr/>
        </p:nvSpPr>
        <p:spPr bwMode="auto">
          <a:xfrm>
            <a:off x="2514600" y="60960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800" b="0">
                <a:sym typeface="Symbol" panose="05050102010706020507" pitchFamily="18" charset="2"/>
              </a:rPr>
              <a:t>1</a:t>
            </a:r>
            <a:r>
              <a:rPr lang="en-US" altLang="en-US" sz="1800" b="0" baseline="-25000">
                <a:sym typeface="Symbol" panose="05050102010706020507" pitchFamily="18" charset="2"/>
              </a:rPr>
              <a:t>g</a:t>
            </a:r>
          </a:p>
        </p:txBody>
      </p:sp>
      <p:sp>
        <p:nvSpPr>
          <p:cNvPr id="26645" name="Rectangle 24"/>
          <p:cNvSpPr>
            <a:spLocks noChangeArrowheads="1"/>
          </p:cNvSpPr>
          <p:nvPr/>
        </p:nvSpPr>
        <p:spPr bwMode="auto">
          <a:xfrm>
            <a:off x="2514600" y="5119688"/>
            <a:ext cx="612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800" b="0">
                <a:sym typeface="Symbol" panose="05050102010706020507" pitchFamily="18" charset="2"/>
              </a:rPr>
              <a:t>1</a:t>
            </a:r>
            <a:r>
              <a:rPr lang="en-US" altLang="en-US" sz="1800" b="0" baseline="-25000">
                <a:sym typeface="Symbol" panose="05050102010706020507" pitchFamily="18" charset="2"/>
              </a:rPr>
              <a:t>u</a:t>
            </a:r>
            <a:r>
              <a:rPr lang="en-US" altLang="en-US" b="0">
                <a:sym typeface="Symbol" panose="05050102010706020507" pitchFamily="18" charset="2"/>
              </a:rPr>
              <a:t>*</a:t>
            </a:r>
          </a:p>
        </p:txBody>
      </p:sp>
      <p:sp>
        <p:nvSpPr>
          <p:cNvPr id="26646" name="Rectangle 25"/>
          <p:cNvSpPr>
            <a:spLocks noChangeArrowheads="1"/>
          </p:cNvSpPr>
          <p:nvPr/>
        </p:nvSpPr>
        <p:spPr bwMode="auto">
          <a:xfrm>
            <a:off x="76200" y="1828800"/>
            <a:ext cx="4724400" cy="480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endParaRPr lang="en-US" altLang="en-US"/>
          </a:p>
        </p:txBody>
      </p:sp>
      <p:grpSp>
        <p:nvGrpSpPr>
          <p:cNvPr id="26647" name="Group 26"/>
          <p:cNvGrpSpPr>
            <a:grpSpLocks/>
          </p:cNvGrpSpPr>
          <p:nvPr/>
        </p:nvGrpSpPr>
        <p:grpSpPr bwMode="auto">
          <a:xfrm>
            <a:off x="1219200" y="5562600"/>
            <a:ext cx="152400" cy="457200"/>
            <a:chOff x="1344" y="2496"/>
            <a:chExt cx="96" cy="288"/>
          </a:xfrm>
        </p:grpSpPr>
        <p:sp>
          <p:nvSpPr>
            <p:cNvPr id="26684" name="Line 27"/>
            <p:cNvSpPr>
              <a:spLocks noChangeShapeType="1"/>
            </p:cNvSpPr>
            <p:nvPr/>
          </p:nvSpPr>
          <p:spPr bwMode="auto">
            <a:xfrm flipV="1">
              <a:off x="1344"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85" name="Line 28"/>
            <p:cNvSpPr>
              <a:spLocks noChangeShapeType="1"/>
            </p:cNvSpPr>
            <p:nvPr/>
          </p:nvSpPr>
          <p:spPr bwMode="auto">
            <a:xfrm>
              <a:off x="1440"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26648" name="Group 29"/>
          <p:cNvGrpSpPr>
            <a:grpSpLocks/>
          </p:cNvGrpSpPr>
          <p:nvPr/>
        </p:nvGrpSpPr>
        <p:grpSpPr bwMode="auto">
          <a:xfrm>
            <a:off x="3048000" y="5562600"/>
            <a:ext cx="152400" cy="457200"/>
            <a:chOff x="1344" y="2496"/>
            <a:chExt cx="96" cy="288"/>
          </a:xfrm>
        </p:grpSpPr>
        <p:sp>
          <p:nvSpPr>
            <p:cNvPr id="26682" name="Line 30"/>
            <p:cNvSpPr>
              <a:spLocks noChangeShapeType="1"/>
            </p:cNvSpPr>
            <p:nvPr/>
          </p:nvSpPr>
          <p:spPr bwMode="auto">
            <a:xfrm flipV="1">
              <a:off x="1344"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83" name="Line 31"/>
            <p:cNvSpPr>
              <a:spLocks noChangeShapeType="1"/>
            </p:cNvSpPr>
            <p:nvPr/>
          </p:nvSpPr>
          <p:spPr bwMode="auto">
            <a:xfrm>
              <a:off x="1440"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26649" name="Group 32"/>
          <p:cNvGrpSpPr>
            <a:grpSpLocks/>
          </p:cNvGrpSpPr>
          <p:nvPr/>
        </p:nvGrpSpPr>
        <p:grpSpPr bwMode="auto">
          <a:xfrm>
            <a:off x="2133600" y="5105400"/>
            <a:ext cx="152400" cy="457200"/>
            <a:chOff x="1344" y="2496"/>
            <a:chExt cx="96" cy="288"/>
          </a:xfrm>
        </p:grpSpPr>
        <p:sp>
          <p:nvSpPr>
            <p:cNvPr id="26680" name="Line 33"/>
            <p:cNvSpPr>
              <a:spLocks noChangeShapeType="1"/>
            </p:cNvSpPr>
            <p:nvPr/>
          </p:nvSpPr>
          <p:spPr bwMode="auto">
            <a:xfrm flipV="1">
              <a:off x="1344"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81" name="Line 34"/>
            <p:cNvSpPr>
              <a:spLocks noChangeShapeType="1"/>
            </p:cNvSpPr>
            <p:nvPr/>
          </p:nvSpPr>
          <p:spPr bwMode="auto">
            <a:xfrm>
              <a:off x="1440"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6650" name="Line 36"/>
          <p:cNvSpPr>
            <a:spLocks noChangeShapeType="1"/>
          </p:cNvSpPr>
          <p:nvPr/>
        </p:nvSpPr>
        <p:spPr bwMode="auto">
          <a:xfrm>
            <a:off x="1066800" y="3443288"/>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1" name="Line 37"/>
          <p:cNvSpPr>
            <a:spLocks noChangeShapeType="1"/>
          </p:cNvSpPr>
          <p:nvPr/>
        </p:nvSpPr>
        <p:spPr bwMode="auto">
          <a:xfrm>
            <a:off x="2895600" y="3443288"/>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2" name="Line 38"/>
          <p:cNvSpPr>
            <a:spLocks noChangeShapeType="1"/>
          </p:cNvSpPr>
          <p:nvPr/>
        </p:nvSpPr>
        <p:spPr bwMode="auto">
          <a:xfrm>
            <a:off x="1981200" y="2986088"/>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3" name="Line 39"/>
          <p:cNvSpPr>
            <a:spLocks noChangeShapeType="1"/>
          </p:cNvSpPr>
          <p:nvPr/>
        </p:nvSpPr>
        <p:spPr bwMode="auto">
          <a:xfrm>
            <a:off x="1981200" y="3824288"/>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26654" name="AutoShape 40"/>
          <p:cNvCxnSpPr>
            <a:cxnSpLocks noChangeShapeType="1"/>
            <a:stCxn id="26650" idx="1"/>
            <a:endCxn id="26653" idx="0"/>
          </p:cNvCxnSpPr>
          <p:nvPr/>
        </p:nvCxnSpPr>
        <p:spPr bwMode="auto">
          <a:xfrm>
            <a:off x="1600200" y="3462338"/>
            <a:ext cx="381000" cy="342900"/>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26655" name="AutoShape 41"/>
          <p:cNvCxnSpPr>
            <a:cxnSpLocks noChangeShapeType="1"/>
            <a:stCxn id="26653" idx="1"/>
            <a:endCxn id="26651" idx="0"/>
          </p:cNvCxnSpPr>
          <p:nvPr/>
        </p:nvCxnSpPr>
        <p:spPr bwMode="auto">
          <a:xfrm flipV="1">
            <a:off x="2514600" y="3424238"/>
            <a:ext cx="381000" cy="419100"/>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26656" name="AutoShape 42"/>
          <p:cNvCxnSpPr>
            <a:cxnSpLocks noChangeShapeType="1"/>
            <a:stCxn id="26650" idx="1"/>
            <a:endCxn id="26652" idx="0"/>
          </p:cNvCxnSpPr>
          <p:nvPr/>
        </p:nvCxnSpPr>
        <p:spPr bwMode="auto">
          <a:xfrm flipV="1">
            <a:off x="1600200" y="2967038"/>
            <a:ext cx="381000" cy="495300"/>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26657" name="AutoShape 43"/>
          <p:cNvCxnSpPr>
            <a:cxnSpLocks noChangeShapeType="1"/>
            <a:stCxn id="26651" idx="0"/>
            <a:endCxn id="26652" idx="1"/>
          </p:cNvCxnSpPr>
          <p:nvPr/>
        </p:nvCxnSpPr>
        <p:spPr bwMode="auto">
          <a:xfrm flipH="1" flipV="1">
            <a:off x="2514600" y="3005138"/>
            <a:ext cx="381000" cy="419100"/>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grpSp>
        <p:nvGrpSpPr>
          <p:cNvPr id="26658" name="Group 44"/>
          <p:cNvGrpSpPr>
            <a:grpSpLocks/>
          </p:cNvGrpSpPr>
          <p:nvPr/>
        </p:nvGrpSpPr>
        <p:grpSpPr bwMode="auto">
          <a:xfrm>
            <a:off x="2171700" y="3595688"/>
            <a:ext cx="152400" cy="457200"/>
            <a:chOff x="1344" y="2496"/>
            <a:chExt cx="96" cy="288"/>
          </a:xfrm>
        </p:grpSpPr>
        <p:sp>
          <p:nvSpPr>
            <p:cNvPr id="26678" name="Line 45"/>
            <p:cNvSpPr>
              <a:spLocks noChangeShapeType="1"/>
            </p:cNvSpPr>
            <p:nvPr/>
          </p:nvSpPr>
          <p:spPr bwMode="auto">
            <a:xfrm flipV="1">
              <a:off x="1344"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79" name="Line 46"/>
            <p:cNvSpPr>
              <a:spLocks noChangeShapeType="1"/>
            </p:cNvSpPr>
            <p:nvPr/>
          </p:nvSpPr>
          <p:spPr bwMode="auto">
            <a:xfrm>
              <a:off x="1440"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6659" name="Text Box 47"/>
          <p:cNvSpPr txBox="1">
            <a:spLocks noChangeArrowheads="1"/>
          </p:cNvSpPr>
          <p:nvPr/>
        </p:nvSpPr>
        <p:spPr bwMode="auto">
          <a:xfrm>
            <a:off x="762000" y="3367088"/>
            <a:ext cx="425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800" b="0"/>
              <a:t>2s</a:t>
            </a:r>
          </a:p>
        </p:txBody>
      </p:sp>
      <p:sp>
        <p:nvSpPr>
          <p:cNvPr id="26660" name="Text Box 48"/>
          <p:cNvSpPr txBox="1">
            <a:spLocks noChangeArrowheads="1"/>
          </p:cNvSpPr>
          <p:nvPr/>
        </p:nvSpPr>
        <p:spPr bwMode="auto">
          <a:xfrm>
            <a:off x="3308350" y="3367088"/>
            <a:ext cx="425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800" b="0"/>
              <a:t>2s</a:t>
            </a:r>
          </a:p>
        </p:txBody>
      </p:sp>
      <p:sp>
        <p:nvSpPr>
          <p:cNvPr id="26661" name="Rectangle 49"/>
          <p:cNvSpPr>
            <a:spLocks noChangeArrowheads="1"/>
          </p:cNvSpPr>
          <p:nvPr/>
        </p:nvSpPr>
        <p:spPr bwMode="auto">
          <a:xfrm>
            <a:off x="2514600" y="3748088"/>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800" b="0">
                <a:sym typeface="Symbol" panose="05050102010706020507" pitchFamily="18" charset="2"/>
              </a:rPr>
              <a:t>2</a:t>
            </a:r>
            <a:r>
              <a:rPr lang="en-US" altLang="en-US" sz="1800" b="0" baseline="-25000">
                <a:sym typeface="Symbol" panose="05050102010706020507" pitchFamily="18" charset="2"/>
              </a:rPr>
              <a:t>g</a:t>
            </a:r>
          </a:p>
        </p:txBody>
      </p:sp>
      <p:sp>
        <p:nvSpPr>
          <p:cNvPr id="26662" name="Rectangle 50"/>
          <p:cNvSpPr>
            <a:spLocks noChangeArrowheads="1"/>
          </p:cNvSpPr>
          <p:nvPr/>
        </p:nvSpPr>
        <p:spPr bwMode="auto">
          <a:xfrm>
            <a:off x="2514600" y="2771775"/>
            <a:ext cx="612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800" b="0">
                <a:sym typeface="Symbol" panose="05050102010706020507" pitchFamily="18" charset="2"/>
              </a:rPr>
              <a:t>2</a:t>
            </a:r>
            <a:r>
              <a:rPr lang="en-US" altLang="en-US" sz="1800" b="0" baseline="-25000">
                <a:sym typeface="Symbol" panose="05050102010706020507" pitchFamily="18" charset="2"/>
              </a:rPr>
              <a:t>u</a:t>
            </a:r>
            <a:r>
              <a:rPr lang="en-US" altLang="en-US" b="0">
                <a:sym typeface="Symbol" panose="05050102010706020507" pitchFamily="18" charset="2"/>
              </a:rPr>
              <a:t>*</a:t>
            </a:r>
          </a:p>
        </p:txBody>
      </p:sp>
      <p:grpSp>
        <p:nvGrpSpPr>
          <p:cNvPr id="26663" name="Group 51"/>
          <p:cNvGrpSpPr>
            <a:grpSpLocks/>
          </p:cNvGrpSpPr>
          <p:nvPr/>
        </p:nvGrpSpPr>
        <p:grpSpPr bwMode="auto">
          <a:xfrm>
            <a:off x="1219200" y="3214688"/>
            <a:ext cx="152400" cy="457200"/>
            <a:chOff x="1344" y="2496"/>
            <a:chExt cx="96" cy="288"/>
          </a:xfrm>
        </p:grpSpPr>
        <p:sp>
          <p:nvSpPr>
            <p:cNvPr id="26676" name="Line 52"/>
            <p:cNvSpPr>
              <a:spLocks noChangeShapeType="1"/>
            </p:cNvSpPr>
            <p:nvPr/>
          </p:nvSpPr>
          <p:spPr bwMode="auto">
            <a:xfrm flipV="1">
              <a:off x="1344"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77" name="Line 53"/>
            <p:cNvSpPr>
              <a:spLocks noChangeShapeType="1"/>
            </p:cNvSpPr>
            <p:nvPr/>
          </p:nvSpPr>
          <p:spPr bwMode="auto">
            <a:xfrm>
              <a:off x="1440"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26664" name="Group 54"/>
          <p:cNvGrpSpPr>
            <a:grpSpLocks/>
          </p:cNvGrpSpPr>
          <p:nvPr/>
        </p:nvGrpSpPr>
        <p:grpSpPr bwMode="auto">
          <a:xfrm>
            <a:off x="3048000" y="3214688"/>
            <a:ext cx="152400" cy="457200"/>
            <a:chOff x="1344" y="2496"/>
            <a:chExt cx="96" cy="288"/>
          </a:xfrm>
        </p:grpSpPr>
        <p:sp>
          <p:nvSpPr>
            <p:cNvPr id="26674" name="Line 55"/>
            <p:cNvSpPr>
              <a:spLocks noChangeShapeType="1"/>
            </p:cNvSpPr>
            <p:nvPr/>
          </p:nvSpPr>
          <p:spPr bwMode="auto">
            <a:xfrm flipV="1">
              <a:off x="1344"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75" name="Line 56"/>
            <p:cNvSpPr>
              <a:spLocks noChangeShapeType="1"/>
            </p:cNvSpPr>
            <p:nvPr/>
          </p:nvSpPr>
          <p:spPr bwMode="auto">
            <a:xfrm>
              <a:off x="1440"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26665" name="Group 57"/>
          <p:cNvGrpSpPr>
            <a:grpSpLocks/>
          </p:cNvGrpSpPr>
          <p:nvPr/>
        </p:nvGrpSpPr>
        <p:grpSpPr bwMode="auto">
          <a:xfrm>
            <a:off x="2133600" y="2757488"/>
            <a:ext cx="152400" cy="457200"/>
            <a:chOff x="1344" y="2496"/>
            <a:chExt cx="96" cy="288"/>
          </a:xfrm>
        </p:grpSpPr>
        <p:sp>
          <p:nvSpPr>
            <p:cNvPr id="26672" name="Line 58"/>
            <p:cNvSpPr>
              <a:spLocks noChangeShapeType="1"/>
            </p:cNvSpPr>
            <p:nvPr/>
          </p:nvSpPr>
          <p:spPr bwMode="auto">
            <a:xfrm flipV="1">
              <a:off x="1344"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73" name="Line 59"/>
            <p:cNvSpPr>
              <a:spLocks noChangeShapeType="1"/>
            </p:cNvSpPr>
            <p:nvPr/>
          </p:nvSpPr>
          <p:spPr bwMode="auto">
            <a:xfrm>
              <a:off x="1440"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26666" name="Picture 64" descr="H2(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5905500"/>
            <a:ext cx="838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67" name="Picture 65" descr="H2(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064125"/>
            <a:ext cx="7620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68" name="Picture 66" descr="Li2(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9850" y="3505200"/>
            <a:ext cx="7143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69" name="Picture 67" descr="Li2(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2743200"/>
            <a:ext cx="990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70" name="Text Box 68"/>
          <p:cNvSpPr txBox="1">
            <a:spLocks noChangeArrowheads="1"/>
          </p:cNvSpPr>
          <p:nvPr/>
        </p:nvSpPr>
        <p:spPr bwMode="auto">
          <a:xfrm>
            <a:off x="152400" y="760413"/>
            <a:ext cx="87630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800" b="0" dirty="0">
                <a:solidFill>
                  <a:srgbClr val="0000FF"/>
                </a:solidFill>
              </a:rPr>
              <a:t>Be</a:t>
            </a:r>
            <a:r>
              <a:rPr lang="en-US" altLang="en-US" sz="1800" b="0" dirty="0"/>
              <a:t> also has both 1s and 2s AO’s, so the MO’s for the MO diagram of </a:t>
            </a:r>
            <a:r>
              <a:rPr lang="en-US" altLang="en-US" sz="1800" b="0" dirty="0">
                <a:solidFill>
                  <a:srgbClr val="0000FF"/>
                </a:solidFill>
              </a:rPr>
              <a:t>Be</a:t>
            </a:r>
            <a:r>
              <a:rPr lang="en-US" altLang="en-US" sz="1800" b="0" baseline="-25000" dirty="0">
                <a:solidFill>
                  <a:srgbClr val="0000FF"/>
                </a:solidFill>
              </a:rPr>
              <a:t>2</a:t>
            </a:r>
            <a:r>
              <a:rPr lang="en-US" altLang="en-US" sz="1800" b="0" dirty="0"/>
              <a:t> are identical to those of Li</a:t>
            </a:r>
            <a:r>
              <a:rPr lang="en-US" altLang="en-US" sz="1800" b="0" baseline="-25000" dirty="0"/>
              <a:t>2</a:t>
            </a:r>
            <a:r>
              <a:rPr lang="en-US" altLang="en-US" sz="1800" b="0" dirty="0"/>
              <a:t>.  As in the case of He</a:t>
            </a:r>
            <a:r>
              <a:rPr lang="en-US" altLang="en-US" sz="1800" b="0" baseline="-25000" dirty="0"/>
              <a:t>2</a:t>
            </a:r>
            <a:r>
              <a:rPr lang="en-US" altLang="en-US" sz="1800" b="0" dirty="0"/>
              <a:t>, the electrons from </a:t>
            </a:r>
            <a:r>
              <a:rPr lang="en-US" altLang="en-US" sz="1800" b="0" dirty="0">
                <a:solidFill>
                  <a:srgbClr val="0000FF"/>
                </a:solidFill>
              </a:rPr>
              <a:t>Be</a:t>
            </a:r>
            <a:r>
              <a:rPr lang="en-US" altLang="en-US" sz="1800" b="0" dirty="0"/>
              <a:t> fill all of the bonding and </a:t>
            </a:r>
            <a:r>
              <a:rPr lang="en-US" altLang="en-US" sz="1800" b="0" dirty="0" err="1"/>
              <a:t>antibonding</a:t>
            </a:r>
            <a:r>
              <a:rPr lang="en-US" altLang="en-US" sz="1800" b="0" dirty="0"/>
              <a:t> MO’s so the molecule will not exist.</a:t>
            </a:r>
            <a:endParaRPr lang="en-US" altLang="en-US" sz="1800" b="0" baseline="-25000" dirty="0"/>
          </a:p>
        </p:txBody>
      </p:sp>
      <p:sp>
        <p:nvSpPr>
          <p:cNvPr id="26671" name="Text Box 69"/>
          <p:cNvSpPr txBox="1">
            <a:spLocks noChangeArrowheads="1"/>
          </p:cNvSpPr>
          <p:nvPr/>
        </p:nvSpPr>
        <p:spPr bwMode="auto">
          <a:xfrm>
            <a:off x="4876800" y="1905000"/>
            <a:ext cx="4267200"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800" b="0" dirty="0"/>
              <a:t>The bond order in Be</a:t>
            </a:r>
            <a:r>
              <a:rPr lang="en-US" altLang="en-US" sz="1800" b="0" baseline="-25000" dirty="0"/>
              <a:t>2</a:t>
            </a:r>
            <a:r>
              <a:rPr lang="en-US" altLang="en-US" sz="1800" b="0" dirty="0"/>
              <a:t> is (4-4)/2 = 0, so the molecule can not exist.</a:t>
            </a:r>
          </a:p>
          <a:p>
            <a:pPr eaLnBrk="1" hangingPunct="1"/>
            <a:endParaRPr lang="en-US" altLang="en-US" sz="1800" b="0" dirty="0"/>
          </a:p>
          <a:p>
            <a:pPr eaLnBrk="1" hangingPunct="1"/>
            <a:r>
              <a:rPr lang="en-US" altLang="en-US" sz="1800" b="0" dirty="0"/>
              <a:t>Note:</a:t>
            </a:r>
          </a:p>
          <a:p>
            <a:pPr eaLnBrk="1" hangingPunct="1"/>
            <a:r>
              <a:rPr lang="en-US" altLang="en-US" sz="1800" b="0" dirty="0"/>
              <a:t>The shells below the valence shell will always contain an equal number of bonding and </a:t>
            </a:r>
            <a:r>
              <a:rPr lang="en-US" altLang="en-US" sz="1800" b="0" dirty="0" err="1"/>
              <a:t>antibonding</a:t>
            </a:r>
            <a:r>
              <a:rPr lang="en-US" altLang="en-US" sz="1800" b="0" dirty="0"/>
              <a:t> MO’s so you only have to consider the MO’s formed by the valence orbitals when you want to determine the bond order in a molecule!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5943600" y="2743200"/>
            <a:ext cx="3200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spcBef>
                <a:spcPct val="50000"/>
              </a:spcBef>
            </a:pPr>
            <a:r>
              <a:rPr lang="en-US" altLang="en-US" b="0" dirty="0"/>
              <a:t>This produces an MO over the molecule with a node between the F atoms.  This is thus an </a:t>
            </a:r>
            <a:r>
              <a:rPr lang="en-US" altLang="en-US" b="0" dirty="0" err="1"/>
              <a:t>antibonding</a:t>
            </a:r>
            <a:r>
              <a:rPr lang="en-US" altLang="en-US" b="0" dirty="0"/>
              <a:t> MO of </a:t>
            </a:r>
            <a:r>
              <a:rPr lang="en-US" altLang="en-US" b="0" dirty="0">
                <a:sym typeface="Symbol" panose="05050102010706020507" pitchFamily="18" charset="2"/>
              </a:rPr>
              <a:t></a:t>
            </a:r>
            <a:r>
              <a:rPr lang="en-US" altLang="en-US" b="0" baseline="-25000" dirty="0">
                <a:sym typeface="Symbol" panose="05050102010706020507" pitchFamily="18" charset="2"/>
              </a:rPr>
              <a:t>u</a:t>
            </a:r>
            <a:r>
              <a:rPr lang="en-US" altLang="en-US" b="0" dirty="0">
                <a:sym typeface="Symbol" panose="05050102010706020507" pitchFamily="18" charset="2"/>
              </a:rPr>
              <a:t> symmetry.</a:t>
            </a:r>
          </a:p>
        </p:txBody>
      </p:sp>
      <p:sp>
        <p:nvSpPr>
          <p:cNvPr id="27652" name="Text Box 4"/>
          <p:cNvSpPr txBox="1">
            <a:spLocks noChangeArrowheads="1"/>
          </p:cNvSpPr>
          <p:nvPr/>
        </p:nvSpPr>
        <p:spPr bwMode="auto">
          <a:xfrm>
            <a:off x="1742305" y="133291"/>
            <a:ext cx="61800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2000" b="0" dirty="0" smtClean="0">
                <a:solidFill>
                  <a:srgbClr val="FF0000"/>
                </a:solidFill>
              </a:rPr>
              <a:t>Back to F</a:t>
            </a:r>
            <a:r>
              <a:rPr lang="en-US" altLang="en-US" sz="2000" b="0" baseline="-25000" dirty="0" smtClean="0">
                <a:solidFill>
                  <a:srgbClr val="FF0000"/>
                </a:solidFill>
              </a:rPr>
              <a:t>2</a:t>
            </a:r>
            <a:r>
              <a:rPr lang="en-US" altLang="en-US" sz="2000" b="0" dirty="0" smtClean="0">
                <a:solidFill>
                  <a:srgbClr val="FF0000"/>
                </a:solidFill>
              </a:rPr>
              <a:t>  -   Diatomic </a:t>
            </a:r>
            <a:r>
              <a:rPr lang="en-US" altLang="en-US" sz="2000" b="0" dirty="0">
                <a:solidFill>
                  <a:srgbClr val="FF0000"/>
                </a:solidFill>
              </a:rPr>
              <a:t>molecules: The bonding in F</a:t>
            </a:r>
            <a:r>
              <a:rPr lang="en-US" altLang="en-US" sz="2000" b="0" baseline="-25000" dirty="0">
                <a:solidFill>
                  <a:srgbClr val="FF0000"/>
                </a:solidFill>
              </a:rPr>
              <a:t>2</a:t>
            </a:r>
          </a:p>
        </p:txBody>
      </p:sp>
      <p:sp>
        <p:nvSpPr>
          <p:cNvPr id="27653" name="Text Box 10"/>
          <p:cNvSpPr txBox="1">
            <a:spLocks noChangeArrowheads="1"/>
          </p:cNvSpPr>
          <p:nvPr/>
        </p:nvSpPr>
        <p:spPr bwMode="auto">
          <a:xfrm>
            <a:off x="152400" y="685800"/>
            <a:ext cx="87630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800" b="0" dirty="0"/>
              <a:t>Each F atom has 2s and 2p valence orbitals, so to obtain MO’s for the F</a:t>
            </a:r>
            <a:r>
              <a:rPr lang="en-US" altLang="en-US" sz="1800" b="0" baseline="-25000" dirty="0"/>
              <a:t>2</a:t>
            </a:r>
            <a:r>
              <a:rPr lang="en-US" altLang="en-US" sz="1800" b="0" dirty="0"/>
              <a:t> molecule, we must make linear combinations of each appropriate set of orbitals.  In addition to the combinations of </a:t>
            </a:r>
            <a:r>
              <a:rPr lang="en-US" altLang="en-US" sz="1800" b="0" dirty="0">
                <a:latin typeface="Script MT Bold" panose="03040602040607080904" pitchFamily="66" charset="0"/>
              </a:rPr>
              <a:t>n</a:t>
            </a:r>
            <a:r>
              <a:rPr lang="en-US" altLang="en-US" sz="1800" b="0" dirty="0"/>
              <a:t>s AO’s that we’ve already seen, there are now combinations of </a:t>
            </a:r>
            <a:r>
              <a:rPr lang="en-US" altLang="en-US" sz="1800" b="0" dirty="0">
                <a:latin typeface="Script MT Bold" panose="03040602040607080904" pitchFamily="66" charset="0"/>
              </a:rPr>
              <a:t>n</a:t>
            </a:r>
            <a:r>
              <a:rPr lang="en-US" altLang="en-US" sz="1800" b="0" dirty="0"/>
              <a:t>p AO’s that must be considered.  The allowed combinations can result in the formation of either </a:t>
            </a:r>
            <a:r>
              <a:rPr lang="en-US" altLang="en-US" sz="1800" b="0" dirty="0">
                <a:sym typeface="Symbol" panose="05050102010706020507" pitchFamily="18" charset="2"/>
              </a:rPr>
              <a:t> or  type bonds.</a:t>
            </a:r>
            <a:endParaRPr lang="en-US" altLang="en-US" sz="1800" b="0" dirty="0"/>
          </a:p>
        </p:txBody>
      </p:sp>
      <p:sp>
        <p:nvSpPr>
          <p:cNvPr id="27654" name="Rectangle 13"/>
          <p:cNvSpPr>
            <a:spLocks noChangeArrowheads="1"/>
          </p:cNvSpPr>
          <p:nvPr/>
        </p:nvSpPr>
        <p:spPr bwMode="auto">
          <a:xfrm>
            <a:off x="331788" y="3794125"/>
            <a:ext cx="6588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2000" b="0"/>
              <a:t>2p</a:t>
            </a:r>
            <a:r>
              <a:rPr lang="en-US" altLang="en-US" sz="2000" b="0" baseline="-25000"/>
              <a:t>zA</a:t>
            </a:r>
          </a:p>
        </p:txBody>
      </p:sp>
      <p:sp>
        <p:nvSpPr>
          <p:cNvPr id="27655" name="Text Box 15"/>
          <p:cNvSpPr txBox="1">
            <a:spLocks noChangeArrowheads="1"/>
          </p:cNvSpPr>
          <p:nvPr/>
        </p:nvSpPr>
        <p:spPr bwMode="auto">
          <a:xfrm>
            <a:off x="1344613" y="3108325"/>
            <a:ext cx="3317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2000" b="0"/>
              <a:t>+</a:t>
            </a:r>
          </a:p>
        </p:txBody>
      </p:sp>
      <p:sp>
        <p:nvSpPr>
          <p:cNvPr id="27656" name="Line 16"/>
          <p:cNvSpPr>
            <a:spLocks noChangeShapeType="1"/>
          </p:cNvSpPr>
          <p:nvPr/>
        </p:nvSpPr>
        <p:spPr bwMode="auto">
          <a:xfrm>
            <a:off x="2895600" y="3276600"/>
            <a:ext cx="762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57" name="Text Box 17"/>
          <p:cNvSpPr txBox="1">
            <a:spLocks noChangeArrowheads="1"/>
          </p:cNvSpPr>
          <p:nvPr/>
        </p:nvSpPr>
        <p:spPr bwMode="auto">
          <a:xfrm>
            <a:off x="5867400" y="4673600"/>
            <a:ext cx="32004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spcBef>
                <a:spcPct val="50000"/>
              </a:spcBef>
            </a:pPr>
            <a:r>
              <a:rPr lang="en-US" altLang="en-US" b="0" dirty="0">
                <a:solidFill>
                  <a:schemeClr val="bg1"/>
                </a:solidFill>
              </a:rPr>
              <a:t>This produces an MO around </a:t>
            </a:r>
            <a:r>
              <a:rPr lang="en-US" altLang="en-US" b="0" dirty="0"/>
              <a:t>both F atoms and has the same phase everywhere and is symmetrical about the F-F axis.  This is thus a bonding MO of </a:t>
            </a:r>
            <a:r>
              <a:rPr lang="en-US" altLang="en-US" b="0" dirty="0">
                <a:sym typeface="Symbol" panose="05050102010706020507" pitchFamily="18" charset="2"/>
              </a:rPr>
              <a:t></a:t>
            </a:r>
            <a:r>
              <a:rPr lang="en-US" altLang="en-US" b="0" baseline="-25000" dirty="0">
                <a:sym typeface="Symbol" panose="05050102010706020507" pitchFamily="18" charset="2"/>
              </a:rPr>
              <a:t>g</a:t>
            </a:r>
            <a:r>
              <a:rPr lang="en-US" altLang="en-US" b="0" dirty="0">
                <a:sym typeface="Symbol" panose="05050102010706020507" pitchFamily="18" charset="2"/>
              </a:rPr>
              <a:t> symmetry.</a:t>
            </a:r>
            <a:endParaRPr lang="en-US" altLang="en-US" b="0" dirty="0"/>
          </a:p>
        </p:txBody>
      </p:sp>
      <p:sp>
        <p:nvSpPr>
          <p:cNvPr id="27658" name="Rectangle 31"/>
          <p:cNvSpPr>
            <a:spLocks noChangeArrowheads="1"/>
          </p:cNvSpPr>
          <p:nvPr/>
        </p:nvSpPr>
        <p:spPr bwMode="auto">
          <a:xfrm>
            <a:off x="3048000" y="4022725"/>
            <a:ext cx="2851150" cy="396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2000" b="0">
                <a:sym typeface="Symbol" panose="05050102010706020507" pitchFamily="18" charset="2"/>
              </a:rPr>
              <a:t></a:t>
            </a:r>
            <a:r>
              <a:rPr lang="en-US" altLang="en-US" sz="2000" b="0" baseline="-25000">
                <a:sym typeface="Symbol" panose="05050102010706020507" pitchFamily="18" charset="2"/>
              </a:rPr>
              <a:t>u</a:t>
            </a:r>
            <a:r>
              <a:rPr lang="en-US" altLang="en-US" sz="2000" b="0">
                <a:sym typeface="Symbol" panose="05050102010706020507" pitchFamily="18" charset="2"/>
              </a:rPr>
              <a:t>* = </a:t>
            </a:r>
            <a:r>
              <a:rPr lang="en-US" altLang="en-US" sz="2000" b="0" i="1">
                <a:sym typeface="Symbol" panose="05050102010706020507" pitchFamily="18" charset="2"/>
              </a:rPr>
              <a:t></a:t>
            </a:r>
            <a:r>
              <a:rPr lang="en-US" altLang="en-US" sz="2000" b="0">
                <a:sym typeface="Symbol" panose="05050102010706020507" pitchFamily="18" charset="2"/>
              </a:rPr>
              <a:t> 0.5 (</a:t>
            </a:r>
            <a:r>
              <a:rPr lang="en-US" altLang="en-US" sz="2000" b="0"/>
              <a:t>2p</a:t>
            </a:r>
            <a:r>
              <a:rPr lang="en-US" altLang="en-US" sz="2000" b="0" baseline="-25000"/>
              <a:t>zA</a:t>
            </a:r>
            <a:r>
              <a:rPr lang="en-US" altLang="en-US" sz="2000" b="0"/>
              <a:t> + 2p</a:t>
            </a:r>
            <a:r>
              <a:rPr lang="en-US" altLang="en-US" sz="2000" b="0" baseline="-25000"/>
              <a:t>zB</a:t>
            </a:r>
            <a:r>
              <a:rPr lang="en-US" altLang="en-US" sz="2000" b="0"/>
              <a:t>)</a:t>
            </a:r>
          </a:p>
        </p:txBody>
      </p:sp>
      <p:sp>
        <p:nvSpPr>
          <p:cNvPr id="27659" name="Rectangle 33"/>
          <p:cNvSpPr>
            <a:spLocks noChangeArrowheads="1"/>
          </p:cNvSpPr>
          <p:nvPr/>
        </p:nvSpPr>
        <p:spPr bwMode="auto">
          <a:xfrm>
            <a:off x="1905000" y="3794125"/>
            <a:ext cx="6588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2000" b="0"/>
              <a:t>2p</a:t>
            </a:r>
            <a:r>
              <a:rPr lang="en-US" altLang="en-US" sz="2000" b="0" baseline="-25000"/>
              <a:t>zB</a:t>
            </a:r>
          </a:p>
        </p:txBody>
      </p:sp>
      <p:pic>
        <p:nvPicPr>
          <p:cNvPr id="27660" name="Picture 36" descr="NAtom(p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945063"/>
            <a:ext cx="12954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Picture 38" descr="F2(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667000"/>
            <a:ext cx="21971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2" name="Picture 39" descr="NAtom(pz)ant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8" y="2903538"/>
            <a:ext cx="12620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3" name="Picture 40" descr="NAtom(pz)ant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903538"/>
            <a:ext cx="12620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4" name="Rectangle 41"/>
          <p:cNvSpPr>
            <a:spLocks noChangeArrowheads="1"/>
          </p:cNvSpPr>
          <p:nvPr/>
        </p:nvSpPr>
        <p:spPr bwMode="auto">
          <a:xfrm>
            <a:off x="315913" y="5927725"/>
            <a:ext cx="6588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2000" b="0"/>
              <a:t>2p</a:t>
            </a:r>
            <a:r>
              <a:rPr lang="en-US" altLang="en-US" sz="2000" b="0" baseline="-25000"/>
              <a:t>zA</a:t>
            </a:r>
          </a:p>
        </p:txBody>
      </p:sp>
      <p:sp>
        <p:nvSpPr>
          <p:cNvPr id="27665" name="Text Box 42"/>
          <p:cNvSpPr txBox="1">
            <a:spLocks noChangeArrowheads="1"/>
          </p:cNvSpPr>
          <p:nvPr/>
        </p:nvSpPr>
        <p:spPr bwMode="auto">
          <a:xfrm>
            <a:off x="1328738" y="5241925"/>
            <a:ext cx="268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2000" b="0"/>
              <a:t>-</a:t>
            </a:r>
          </a:p>
        </p:txBody>
      </p:sp>
      <p:sp>
        <p:nvSpPr>
          <p:cNvPr id="27666" name="Line 43"/>
          <p:cNvSpPr>
            <a:spLocks noChangeShapeType="1"/>
          </p:cNvSpPr>
          <p:nvPr/>
        </p:nvSpPr>
        <p:spPr bwMode="auto">
          <a:xfrm>
            <a:off x="2879725" y="5410200"/>
            <a:ext cx="762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67" name="Rectangle 44"/>
          <p:cNvSpPr>
            <a:spLocks noChangeArrowheads="1"/>
          </p:cNvSpPr>
          <p:nvPr/>
        </p:nvSpPr>
        <p:spPr bwMode="auto">
          <a:xfrm>
            <a:off x="3032125" y="6156325"/>
            <a:ext cx="2689225" cy="396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2000" b="0">
                <a:sym typeface="Symbol" panose="05050102010706020507" pitchFamily="18" charset="2"/>
              </a:rPr>
              <a:t></a:t>
            </a:r>
            <a:r>
              <a:rPr lang="en-US" altLang="en-US" sz="2000" b="0" baseline="-25000">
                <a:sym typeface="Symbol" panose="05050102010706020507" pitchFamily="18" charset="2"/>
              </a:rPr>
              <a:t>g</a:t>
            </a:r>
            <a:r>
              <a:rPr lang="en-US" altLang="en-US" sz="2000" b="0">
                <a:sym typeface="Symbol" panose="05050102010706020507" pitchFamily="18" charset="2"/>
              </a:rPr>
              <a:t> = </a:t>
            </a:r>
            <a:r>
              <a:rPr lang="en-US" altLang="en-US" sz="2000" b="0" i="1">
                <a:sym typeface="Symbol" panose="05050102010706020507" pitchFamily="18" charset="2"/>
              </a:rPr>
              <a:t></a:t>
            </a:r>
            <a:r>
              <a:rPr lang="en-US" altLang="en-US" sz="2000" b="0">
                <a:sym typeface="Symbol" panose="05050102010706020507" pitchFamily="18" charset="2"/>
              </a:rPr>
              <a:t> 0.5 (</a:t>
            </a:r>
            <a:r>
              <a:rPr lang="en-US" altLang="en-US" sz="2000" b="0"/>
              <a:t>2p</a:t>
            </a:r>
            <a:r>
              <a:rPr lang="en-US" altLang="en-US" sz="2000" b="0" baseline="-25000"/>
              <a:t>zA</a:t>
            </a:r>
            <a:r>
              <a:rPr lang="en-US" altLang="en-US" sz="2000" b="0"/>
              <a:t> - 2p</a:t>
            </a:r>
            <a:r>
              <a:rPr lang="en-US" altLang="en-US" sz="2000" b="0" baseline="-25000"/>
              <a:t>zB</a:t>
            </a:r>
            <a:r>
              <a:rPr lang="en-US" altLang="en-US" sz="2000" b="0"/>
              <a:t>)</a:t>
            </a:r>
          </a:p>
        </p:txBody>
      </p:sp>
      <p:sp>
        <p:nvSpPr>
          <p:cNvPr id="27668" name="Rectangle 45"/>
          <p:cNvSpPr>
            <a:spLocks noChangeArrowheads="1"/>
          </p:cNvSpPr>
          <p:nvPr/>
        </p:nvSpPr>
        <p:spPr bwMode="auto">
          <a:xfrm>
            <a:off x="1889125" y="5927725"/>
            <a:ext cx="6588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2000" b="0"/>
              <a:t>2p</a:t>
            </a:r>
            <a:r>
              <a:rPr lang="en-US" altLang="en-US" sz="2000" b="0" baseline="-25000"/>
              <a:t>zB</a:t>
            </a:r>
          </a:p>
        </p:txBody>
      </p:sp>
      <p:pic>
        <p:nvPicPr>
          <p:cNvPr id="27669" name="Picture 47" descr="F2(h-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4908550"/>
            <a:ext cx="19812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0" name="Picture 48" descr="NAtom(p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953000"/>
            <a:ext cx="12954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1" name="Rectangle 49"/>
          <p:cNvSpPr>
            <a:spLocks noChangeArrowheads="1"/>
          </p:cNvSpPr>
          <p:nvPr/>
        </p:nvSpPr>
        <p:spPr bwMode="auto">
          <a:xfrm>
            <a:off x="152400" y="2190750"/>
            <a:ext cx="3930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2000" b="0"/>
              <a:t>The combinations of </a:t>
            </a:r>
            <a:r>
              <a:rPr lang="en-US" altLang="en-US" sz="2000" b="0">
                <a:sym typeface="Symbol" panose="05050102010706020507" pitchFamily="18" charset="2"/>
              </a:rPr>
              <a:t> symmetry:</a:t>
            </a:r>
            <a:endParaRPr lang="en-US" altLang="en-US" sz="2000" b="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5867400" y="1752600"/>
            <a:ext cx="32004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spcBef>
                <a:spcPct val="50000"/>
              </a:spcBef>
            </a:pPr>
            <a:r>
              <a:rPr lang="en-US" altLang="en-US" b="0" dirty="0"/>
              <a:t>This produces an MO over the molecule with a node on the bond between the F atoms.  This is thus a bonding MO of </a:t>
            </a:r>
            <a:r>
              <a:rPr lang="en-US" altLang="en-US" b="0" dirty="0">
                <a:sym typeface="Symbol" panose="05050102010706020507" pitchFamily="18" charset="2"/>
              </a:rPr>
              <a:t></a:t>
            </a:r>
            <a:r>
              <a:rPr lang="en-US" altLang="en-US" b="0" baseline="-25000" dirty="0">
                <a:sym typeface="Symbol" panose="05050102010706020507" pitchFamily="18" charset="2"/>
              </a:rPr>
              <a:t>u</a:t>
            </a:r>
            <a:r>
              <a:rPr lang="en-US" altLang="en-US" b="0" dirty="0">
                <a:sym typeface="Symbol" panose="05050102010706020507" pitchFamily="18" charset="2"/>
              </a:rPr>
              <a:t> symmetry.</a:t>
            </a:r>
            <a:endParaRPr lang="en-US" altLang="en-US" b="0" dirty="0"/>
          </a:p>
        </p:txBody>
      </p:sp>
      <p:sp>
        <p:nvSpPr>
          <p:cNvPr id="28676" name="Text Box 4"/>
          <p:cNvSpPr txBox="1">
            <a:spLocks noChangeArrowheads="1"/>
          </p:cNvSpPr>
          <p:nvPr/>
        </p:nvSpPr>
        <p:spPr bwMode="auto">
          <a:xfrm>
            <a:off x="2309018" y="121661"/>
            <a:ext cx="4525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2000" b="0" dirty="0">
                <a:solidFill>
                  <a:srgbClr val="FF0000"/>
                </a:solidFill>
              </a:rPr>
              <a:t>Diatomic molecules: The bonding in F</a:t>
            </a:r>
            <a:r>
              <a:rPr lang="en-US" altLang="en-US" sz="2000" b="0" baseline="-25000" dirty="0">
                <a:solidFill>
                  <a:srgbClr val="FF0000"/>
                </a:solidFill>
              </a:rPr>
              <a:t>2</a:t>
            </a:r>
          </a:p>
        </p:txBody>
      </p:sp>
      <p:sp>
        <p:nvSpPr>
          <p:cNvPr id="28677" name="Rectangle 6"/>
          <p:cNvSpPr>
            <a:spLocks noChangeArrowheads="1"/>
          </p:cNvSpPr>
          <p:nvPr/>
        </p:nvSpPr>
        <p:spPr bwMode="auto">
          <a:xfrm>
            <a:off x="407988" y="2803525"/>
            <a:ext cx="6588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2000" b="0"/>
              <a:t>2p</a:t>
            </a:r>
            <a:r>
              <a:rPr lang="en-US" altLang="en-US" sz="2000" b="0" baseline="-25000"/>
              <a:t>yA</a:t>
            </a:r>
          </a:p>
        </p:txBody>
      </p:sp>
      <p:sp>
        <p:nvSpPr>
          <p:cNvPr id="28678" name="Text Box 7"/>
          <p:cNvSpPr txBox="1">
            <a:spLocks noChangeArrowheads="1"/>
          </p:cNvSpPr>
          <p:nvPr/>
        </p:nvSpPr>
        <p:spPr bwMode="auto">
          <a:xfrm>
            <a:off x="1295400" y="1981200"/>
            <a:ext cx="3317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2000" b="0"/>
              <a:t>+</a:t>
            </a:r>
          </a:p>
        </p:txBody>
      </p:sp>
      <p:sp>
        <p:nvSpPr>
          <p:cNvPr id="28679" name="Line 8"/>
          <p:cNvSpPr>
            <a:spLocks noChangeShapeType="1"/>
          </p:cNvSpPr>
          <p:nvPr/>
        </p:nvSpPr>
        <p:spPr bwMode="auto">
          <a:xfrm>
            <a:off x="2895600" y="2286000"/>
            <a:ext cx="762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80" name="Text Box 9"/>
          <p:cNvSpPr txBox="1">
            <a:spLocks noChangeArrowheads="1"/>
          </p:cNvSpPr>
          <p:nvPr/>
        </p:nvSpPr>
        <p:spPr bwMode="auto">
          <a:xfrm>
            <a:off x="5867400" y="4673600"/>
            <a:ext cx="32004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spcBef>
                <a:spcPct val="50000"/>
              </a:spcBef>
            </a:pPr>
            <a:r>
              <a:rPr lang="en-US" altLang="en-US" b="0" dirty="0"/>
              <a:t>This produces an MO around both F atoms that has two nodes: one on the bond axis and one perpendicular to the bond.  This is thus an </a:t>
            </a:r>
            <a:r>
              <a:rPr lang="en-US" altLang="en-US" b="0" dirty="0" err="1"/>
              <a:t>antibonding</a:t>
            </a:r>
            <a:r>
              <a:rPr lang="en-US" altLang="en-US" b="0" dirty="0"/>
              <a:t> MO of </a:t>
            </a:r>
            <a:r>
              <a:rPr lang="en-US" altLang="en-US" b="0" dirty="0">
                <a:sym typeface="Symbol" panose="05050102010706020507" pitchFamily="18" charset="2"/>
              </a:rPr>
              <a:t></a:t>
            </a:r>
            <a:r>
              <a:rPr lang="en-US" altLang="en-US" b="0" baseline="-25000" dirty="0">
                <a:sym typeface="Symbol" panose="05050102010706020507" pitchFamily="18" charset="2"/>
              </a:rPr>
              <a:t>g</a:t>
            </a:r>
            <a:r>
              <a:rPr lang="en-US" altLang="en-US" b="0" dirty="0">
                <a:sym typeface="Symbol" panose="05050102010706020507" pitchFamily="18" charset="2"/>
              </a:rPr>
              <a:t> symmetry.</a:t>
            </a:r>
          </a:p>
        </p:txBody>
      </p:sp>
      <p:sp>
        <p:nvSpPr>
          <p:cNvPr id="28681" name="Rectangle 10"/>
          <p:cNvSpPr>
            <a:spLocks noChangeArrowheads="1"/>
          </p:cNvSpPr>
          <p:nvPr/>
        </p:nvSpPr>
        <p:spPr bwMode="auto">
          <a:xfrm>
            <a:off x="3219450" y="2971800"/>
            <a:ext cx="2740025" cy="396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2000" b="0">
                <a:sym typeface="Symbol" panose="05050102010706020507" pitchFamily="18" charset="2"/>
              </a:rPr>
              <a:t></a:t>
            </a:r>
            <a:r>
              <a:rPr lang="en-US" altLang="en-US" sz="2000" b="0" baseline="-25000">
                <a:sym typeface="Symbol" panose="05050102010706020507" pitchFamily="18" charset="2"/>
              </a:rPr>
              <a:t>u</a:t>
            </a:r>
            <a:r>
              <a:rPr lang="en-US" altLang="en-US" sz="2000" b="0">
                <a:sym typeface="Symbol" panose="05050102010706020507" pitchFamily="18" charset="2"/>
              </a:rPr>
              <a:t> = </a:t>
            </a:r>
            <a:r>
              <a:rPr lang="en-US" altLang="en-US" sz="2000" b="0" i="1">
                <a:sym typeface="Symbol" panose="05050102010706020507" pitchFamily="18" charset="2"/>
              </a:rPr>
              <a:t></a:t>
            </a:r>
            <a:r>
              <a:rPr lang="en-US" altLang="en-US" sz="2000" b="0">
                <a:sym typeface="Symbol" panose="05050102010706020507" pitchFamily="18" charset="2"/>
              </a:rPr>
              <a:t> 0.5 (</a:t>
            </a:r>
            <a:r>
              <a:rPr lang="en-US" altLang="en-US" sz="2000" b="0"/>
              <a:t>2p</a:t>
            </a:r>
            <a:r>
              <a:rPr lang="en-US" altLang="en-US" sz="2000" b="0" baseline="-25000"/>
              <a:t>yA</a:t>
            </a:r>
            <a:r>
              <a:rPr lang="en-US" altLang="en-US" sz="2000" b="0"/>
              <a:t> + 2p</a:t>
            </a:r>
            <a:r>
              <a:rPr lang="en-US" altLang="en-US" sz="2000" b="0" baseline="-25000"/>
              <a:t>yB</a:t>
            </a:r>
            <a:r>
              <a:rPr lang="en-US" altLang="en-US" sz="2000" b="0"/>
              <a:t>)</a:t>
            </a:r>
          </a:p>
        </p:txBody>
      </p:sp>
      <p:sp>
        <p:nvSpPr>
          <p:cNvPr id="28682" name="Rectangle 11"/>
          <p:cNvSpPr>
            <a:spLocks noChangeArrowheads="1"/>
          </p:cNvSpPr>
          <p:nvPr/>
        </p:nvSpPr>
        <p:spPr bwMode="auto">
          <a:xfrm>
            <a:off x="1828800" y="2803525"/>
            <a:ext cx="6588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2000" b="0"/>
              <a:t>2p</a:t>
            </a:r>
            <a:r>
              <a:rPr lang="en-US" altLang="en-US" sz="2000" b="0" baseline="-25000"/>
              <a:t>yB</a:t>
            </a:r>
          </a:p>
        </p:txBody>
      </p:sp>
      <p:sp>
        <p:nvSpPr>
          <p:cNvPr id="28683" name="Text Box 17"/>
          <p:cNvSpPr txBox="1">
            <a:spLocks noChangeArrowheads="1"/>
          </p:cNvSpPr>
          <p:nvPr/>
        </p:nvSpPr>
        <p:spPr bwMode="auto">
          <a:xfrm>
            <a:off x="1328738" y="5241925"/>
            <a:ext cx="268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2000" b="0"/>
              <a:t>-</a:t>
            </a:r>
          </a:p>
        </p:txBody>
      </p:sp>
      <p:sp>
        <p:nvSpPr>
          <p:cNvPr id="28684" name="Line 18"/>
          <p:cNvSpPr>
            <a:spLocks noChangeShapeType="1"/>
          </p:cNvSpPr>
          <p:nvPr/>
        </p:nvSpPr>
        <p:spPr bwMode="auto">
          <a:xfrm>
            <a:off x="2819400" y="5181600"/>
            <a:ext cx="762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85" name="Rectangle 19"/>
          <p:cNvSpPr>
            <a:spLocks noChangeArrowheads="1"/>
          </p:cNvSpPr>
          <p:nvPr/>
        </p:nvSpPr>
        <p:spPr bwMode="auto">
          <a:xfrm>
            <a:off x="3184525" y="6096000"/>
            <a:ext cx="2774950" cy="396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2000" b="0">
                <a:sym typeface="Symbol" panose="05050102010706020507" pitchFamily="18" charset="2"/>
              </a:rPr>
              <a:t></a:t>
            </a:r>
            <a:r>
              <a:rPr lang="en-US" altLang="en-US" sz="2000" b="0" baseline="-25000">
                <a:sym typeface="Symbol" panose="05050102010706020507" pitchFamily="18" charset="2"/>
              </a:rPr>
              <a:t>g</a:t>
            </a:r>
            <a:r>
              <a:rPr lang="en-US" altLang="en-US" sz="2000" b="0">
                <a:sym typeface="Symbol" panose="05050102010706020507" pitchFamily="18" charset="2"/>
              </a:rPr>
              <a:t>* = </a:t>
            </a:r>
            <a:r>
              <a:rPr lang="en-US" altLang="en-US" sz="2000" b="0" i="1">
                <a:sym typeface="Symbol" panose="05050102010706020507" pitchFamily="18" charset="2"/>
              </a:rPr>
              <a:t></a:t>
            </a:r>
            <a:r>
              <a:rPr lang="en-US" altLang="en-US" sz="2000" b="0">
                <a:sym typeface="Symbol" panose="05050102010706020507" pitchFamily="18" charset="2"/>
              </a:rPr>
              <a:t> 0.5 (</a:t>
            </a:r>
            <a:r>
              <a:rPr lang="en-US" altLang="en-US" sz="2000" b="0"/>
              <a:t>2p</a:t>
            </a:r>
            <a:r>
              <a:rPr lang="en-US" altLang="en-US" sz="2000" b="0" baseline="-25000"/>
              <a:t>yA</a:t>
            </a:r>
            <a:r>
              <a:rPr lang="en-US" altLang="en-US" sz="2000" b="0"/>
              <a:t> - 2p</a:t>
            </a:r>
            <a:r>
              <a:rPr lang="en-US" altLang="en-US" sz="2000" b="0" baseline="-25000"/>
              <a:t>yB</a:t>
            </a:r>
            <a:r>
              <a:rPr lang="en-US" altLang="en-US" sz="2000" b="0"/>
              <a:t>)</a:t>
            </a:r>
          </a:p>
        </p:txBody>
      </p:sp>
      <p:sp>
        <p:nvSpPr>
          <p:cNvPr id="28686" name="Rectangle 23"/>
          <p:cNvSpPr>
            <a:spLocks noChangeArrowheads="1"/>
          </p:cNvSpPr>
          <p:nvPr/>
        </p:nvSpPr>
        <p:spPr bwMode="auto">
          <a:xfrm>
            <a:off x="228600" y="914400"/>
            <a:ext cx="5084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2000" b="0" dirty="0"/>
              <a:t>The first set of combinations of </a:t>
            </a:r>
            <a:r>
              <a:rPr lang="en-US" altLang="en-US" sz="2000" b="0" dirty="0">
                <a:sym typeface="Symbol" panose="05050102010706020507" pitchFamily="18" charset="2"/>
              </a:rPr>
              <a:t> symmetry:</a:t>
            </a:r>
            <a:endParaRPr lang="en-US" altLang="en-US" sz="2000" b="0" dirty="0"/>
          </a:p>
        </p:txBody>
      </p:sp>
      <p:pic>
        <p:nvPicPr>
          <p:cNvPr id="28687" name="Picture 24" descr="NAtom(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38" y="1676400"/>
            <a:ext cx="80486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8" name="Picture 26" descr="F2(h-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676400"/>
            <a:ext cx="175260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9" name="Picture 27" descr="NAtom(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676400"/>
            <a:ext cx="8048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0" name="Picture 28" descr="F2(h-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4572000"/>
            <a:ext cx="23495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1" name="Rectangle 29"/>
          <p:cNvSpPr>
            <a:spLocks noChangeArrowheads="1"/>
          </p:cNvSpPr>
          <p:nvPr/>
        </p:nvSpPr>
        <p:spPr bwMode="auto">
          <a:xfrm>
            <a:off x="450850" y="5775325"/>
            <a:ext cx="6588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2000" b="0"/>
              <a:t>2p</a:t>
            </a:r>
            <a:r>
              <a:rPr lang="en-US" altLang="en-US" sz="2000" b="0" baseline="-25000"/>
              <a:t>yA</a:t>
            </a:r>
          </a:p>
        </p:txBody>
      </p:sp>
      <p:sp>
        <p:nvSpPr>
          <p:cNvPr id="28692" name="Rectangle 30"/>
          <p:cNvSpPr>
            <a:spLocks noChangeArrowheads="1"/>
          </p:cNvSpPr>
          <p:nvPr/>
        </p:nvSpPr>
        <p:spPr bwMode="auto">
          <a:xfrm>
            <a:off x="1871663" y="5775325"/>
            <a:ext cx="6588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2000" b="0"/>
              <a:t>2p</a:t>
            </a:r>
            <a:r>
              <a:rPr lang="en-US" altLang="en-US" sz="2000" b="0" baseline="-25000"/>
              <a:t>yB</a:t>
            </a:r>
          </a:p>
        </p:txBody>
      </p:sp>
      <p:pic>
        <p:nvPicPr>
          <p:cNvPr id="28693" name="Picture 31" descr="NAtom(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648200"/>
            <a:ext cx="8048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4" name="Picture 32" descr="NAtom(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463" y="4648200"/>
            <a:ext cx="80486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4"/>
          <p:cNvSpPr>
            <a:spLocks noChangeArrowheads="1"/>
          </p:cNvSpPr>
          <p:nvPr/>
        </p:nvSpPr>
        <p:spPr bwMode="auto">
          <a:xfrm>
            <a:off x="228600" y="914400"/>
            <a:ext cx="8764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2000" b="0" dirty="0"/>
              <a:t>The second set of combinations with </a:t>
            </a:r>
            <a:r>
              <a:rPr lang="en-US" altLang="en-US" sz="2000" b="0" dirty="0">
                <a:sym typeface="Symbol" panose="05050102010706020507" pitchFamily="18" charset="2"/>
              </a:rPr>
              <a:t> symmetry (orthogonal to the first set):</a:t>
            </a:r>
            <a:endParaRPr lang="en-US" altLang="en-US" sz="2000" b="0" dirty="0"/>
          </a:p>
        </p:txBody>
      </p:sp>
      <p:sp>
        <p:nvSpPr>
          <p:cNvPr id="29699" name="Text Box 23"/>
          <p:cNvSpPr txBox="1">
            <a:spLocks noChangeArrowheads="1"/>
          </p:cNvSpPr>
          <p:nvPr/>
        </p:nvSpPr>
        <p:spPr bwMode="auto">
          <a:xfrm>
            <a:off x="5867400" y="1752600"/>
            <a:ext cx="32004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spcBef>
                <a:spcPct val="50000"/>
              </a:spcBef>
            </a:pPr>
            <a:r>
              <a:rPr lang="en-US" altLang="en-US" b="0" dirty="0"/>
              <a:t>This produces an MO over the molecule with a node on the bond between the F atoms.  This is thus a bonding MO of </a:t>
            </a:r>
            <a:r>
              <a:rPr lang="en-US" altLang="en-US" b="0" dirty="0">
                <a:sym typeface="Symbol" panose="05050102010706020507" pitchFamily="18" charset="2"/>
              </a:rPr>
              <a:t></a:t>
            </a:r>
            <a:r>
              <a:rPr lang="en-US" altLang="en-US" b="0" baseline="-25000" dirty="0">
                <a:sym typeface="Symbol" panose="05050102010706020507" pitchFamily="18" charset="2"/>
              </a:rPr>
              <a:t>u</a:t>
            </a:r>
            <a:r>
              <a:rPr lang="en-US" altLang="en-US" b="0" dirty="0">
                <a:sym typeface="Symbol" panose="05050102010706020507" pitchFamily="18" charset="2"/>
              </a:rPr>
              <a:t> symmetry.</a:t>
            </a:r>
            <a:endParaRPr lang="en-US" altLang="en-US" b="0" dirty="0"/>
          </a:p>
        </p:txBody>
      </p:sp>
      <p:sp>
        <p:nvSpPr>
          <p:cNvPr id="29701" name="Text Box 25"/>
          <p:cNvSpPr txBox="1">
            <a:spLocks noChangeArrowheads="1"/>
          </p:cNvSpPr>
          <p:nvPr/>
        </p:nvSpPr>
        <p:spPr bwMode="auto">
          <a:xfrm>
            <a:off x="2385217" y="106435"/>
            <a:ext cx="4525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2000" b="0" dirty="0">
                <a:solidFill>
                  <a:srgbClr val="FF0000"/>
                </a:solidFill>
              </a:rPr>
              <a:t>Diatomic molecules: The bonding in F</a:t>
            </a:r>
            <a:r>
              <a:rPr lang="en-US" altLang="en-US" sz="2000" b="0" baseline="-25000" dirty="0">
                <a:solidFill>
                  <a:srgbClr val="FF0000"/>
                </a:solidFill>
              </a:rPr>
              <a:t>2</a:t>
            </a:r>
          </a:p>
        </p:txBody>
      </p:sp>
      <p:sp>
        <p:nvSpPr>
          <p:cNvPr id="29702" name="Rectangle 26"/>
          <p:cNvSpPr>
            <a:spLocks noChangeArrowheads="1"/>
          </p:cNvSpPr>
          <p:nvPr/>
        </p:nvSpPr>
        <p:spPr bwMode="auto">
          <a:xfrm>
            <a:off x="407988" y="2803525"/>
            <a:ext cx="6588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2000" b="0"/>
              <a:t>2p</a:t>
            </a:r>
            <a:r>
              <a:rPr lang="en-US" altLang="en-US" sz="2000" b="0" baseline="-25000"/>
              <a:t>xA</a:t>
            </a:r>
          </a:p>
        </p:txBody>
      </p:sp>
      <p:sp>
        <p:nvSpPr>
          <p:cNvPr id="29703" name="Text Box 27"/>
          <p:cNvSpPr txBox="1">
            <a:spLocks noChangeArrowheads="1"/>
          </p:cNvSpPr>
          <p:nvPr/>
        </p:nvSpPr>
        <p:spPr bwMode="auto">
          <a:xfrm>
            <a:off x="1295400" y="1981200"/>
            <a:ext cx="3317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2000" b="0"/>
              <a:t>+</a:t>
            </a:r>
          </a:p>
        </p:txBody>
      </p:sp>
      <p:sp>
        <p:nvSpPr>
          <p:cNvPr id="29704" name="Line 28"/>
          <p:cNvSpPr>
            <a:spLocks noChangeShapeType="1"/>
          </p:cNvSpPr>
          <p:nvPr/>
        </p:nvSpPr>
        <p:spPr bwMode="auto">
          <a:xfrm>
            <a:off x="2819400" y="2209800"/>
            <a:ext cx="762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5" name="Text Box 29"/>
          <p:cNvSpPr txBox="1">
            <a:spLocks noChangeArrowheads="1"/>
          </p:cNvSpPr>
          <p:nvPr/>
        </p:nvSpPr>
        <p:spPr bwMode="auto">
          <a:xfrm>
            <a:off x="5867400" y="4673600"/>
            <a:ext cx="32004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spcBef>
                <a:spcPct val="50000"/>
              </a:spcBef>
            </a:pPr>
            <a:r>
              <a:rPr lang="en-US" altLang="en-US" b="0" dirty="0"/>
              <a:t>This produces an MO around both F atoms that has two nodes: one on the bond axis and one perpendicular to the bond.  This is thus an </a:t>
            </a:r>
            <a:r>
              <a:rPr lang="en-US" altLang="en-US" b="0" dirty="0" err="1"/>
              <a:t>antibonding</a:t>
            </a:r>
            <a:r>
              <a:rPr lang="en-US" altLang="en-US" b="0" dirty="0"/>
              <a:t> MO of </a:t>
            </a:r>
            <a:r>
              <a:rPr lang="en-US" altLang="en-US" b="0" dirty="0">
                <a:sym typeface="Symbol" panose="05050102010706020507" pitchFamily="18" charset="2"/>
              </a:rPr>
              <a:t></a:t>
            </a:r>
            <a:r>
              <a:rPr lang="en-US" altLang="en-US" b="0" baseline="-25000" dirty="0">
                <a:sym typeface="Symbol" panose="05050102010706020507" pitchFamily="18" charset="2"/>
              </a:rPr>
              <a:t>g</a:t>
            </a:r>
            <a:r>
              <a:rPr lang="en-US" altLang="en-US" b="0" dirty="0">
                <a:sym typeface="Symbol" panose="05050102010706020507" pitchFamily="18" charset="2"/>
              </a:rPr>
              <a:t> symmetry.</a:t>
            </a:r>
          </a:p>
        </p:txBody>
      </p:sp>
      <p:sp>
        <p:nvSpPr>
          <p:cNvPr id="29706" name="Rectangle 30"/>
          <p:cNvSpPr>
            <a:spLocks noChangeArrowheads="1"/>
          </p:cNvSpPr>
          <p:nvPr/>
        </p:nvSpPr>
        <p:spPr bwMode="auto">
          <a:xfrm>
            <a:off x="3429000" y="3641725"/>
            <a:ext cx="2740025" cy="396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2000" b="0">
                <a:sym typeface="Symbol" panose="05050102010706020507" pitchFamily="18" charset="2"/>
              </a:rPr>
              <a:t></a:t>
            </a:r>
            <a:r>
              <a:rPr lang="en-US" altLang="en-US" sz="2000" b="0" baseline="-25000">
                <a:sym typeface="Symbol" panose="05050102010706020507" pitchFamily="18" charset="2"/>
              </a:rPr>
              <a:t>u</a:t>
            </a:r>
            <a:r>
              <a:rPr lang="en-US" altLang="en-US" sz="2000" b="0">
                <a:sym typeface="Symbol" panose="05050102010706020507" pitchFamily="18" charset="2"/>
              </a:rPr>
              <a:t> = </a:t>
            </a:r>
            <a:r>
              <a:rPr lang="en-US" altLang="en-US" sz="2000" b="0" i="1">
                <a:sym typeface="Symbol" panose="05050102010706020507" pitchFamily="18" charset="2"/>
              </a:rPr>
              <a:t></a:t>
            </a:r>
            <a:r>
              <a:rPr lang="en-US" altLang="en-US" sz="2000" b="0">
                <a:sym typeface="Symbol" panose="05050102010706020507" pitchFamily="18" charset="2"/>
              </a:rPr>
              <a:t> 0.5 (</a:t>
            </a:r>
            <a:r>
              <a:rPr lang="en-US" altLang="en-US" sz="2000" b="0"/>
              <a:t>2p</a:t>
            </a:r>
            <a:r>
              <a:rPr lang="en-US" altLang="en-US" sz="2000" b="0" baseline="-25000"/>
              <a:t>xA</a:t>
            </a:r>
            <a:r>
              <a:rPr lang="en-US" altLang="en-US" sz="2000" b="0"/>
              <a:t> + 2p</a:t>
            </a:r>
            <a:r>
              <a:rPr lang="en-US" altLang="en-US" sz="2000" b="0" baseline="-25000"/>
              <a:t>xB</a:t>
            </a:r>
            <a:r>
              <a:rPr lang="en-US" altLang="en-US" sz="2000" b="0"/>
              <a:t>)</a:t>
            </a:r>
          </a:p>
        </p:txBody>
      </p:sp>
      <p:sp>
        <p:nvSpPr>
          <p:cNvPr id="29707" name="Rectangle 31"/>
          <p:cNvSpPr>
            <a:spLocks noChangeArrowheads="1"/>
          </p:cNvSpPr>
          <p:nvPr/>
        </p:nvSpPr>
        <p:spPr bwMode="auto">
          <a:xfrm>
            <a:off x="1828800" y="2803525"/>
            <a:ext cx="6588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2000" b="0"/>
              <a:t>2p</a:t>
            </a:r>
            <a:r>
              <a:rPr lang="en-US" altLang="en-US" sz="2000" b="0" baseline="-25000"/>
              <a:t>xB</a:t>
            </a:r>
          </a:p>
        </p:txBody>
      </p:sp>
      <p:sp>
        <p:nvSpPr>
          <p:cNvPr id="29708" name="Text Box 32"/>
          <p:cNvSpPr txBox="1">
            <a:spLocks noChangeArrowheads="1"/>
          </p:cNvSpPr>
          <p:nvPr/>
        </p:nvSpPr>
        <p:spPr bwMode="auto">
          <a:xfrm>
            <a:off x="1328738" y="5029200"/>
            <a:ext cx="268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2000" b="0"/>
              <a:t>-</a:t>
            </a:r>
          </a:p>
        </p:txBody>
      </p:sp>
      <p:sp>
        <p:nvSpPr>
          <p:cNvPr id="29709" name="Line 33"/>
          <p:cNvSpPr>
            <a:spLocks noChangeShapeType="1"/>
          </p:cNvSpPr>
          <p:nvPr/>
        </p:nvSpPr>
        <p:spPr bwMode="auto">
          <a:xfrm>
            <a:off x="2819400" y="5181600"/>
            <a:ext cx="762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10" name="Rectangle 34"/>
          <p:cNvSpPr>
            <a:spLocks noChangeArrowheads="1"/>
          </p:cNvSpPr>
          <p:nvPr/>
        </p:nvSpPr>
        <p:spPr bwMode="auto">
          <a:xfrm>
            <a:off x="3413125" y="6384925"/>
            <a:ext cx="2774950" cy="396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2000" b="0">
                <a:sym typeface="Symbol" panose="05050102010706020507" pitchFamily="18" charset="2"/>
              </a:rPr>
              <a:t></a:t>
            </a:r>
            <a:r>
              <a:rPr lang="en-US" altLang="en-US" sz="2000" b="0" baseline="-25000">
                <a:sym typeface="Symbol" panose="05050102010706020507" pitchFamily="18" charset="2"/>
              </a:rPr>
              <a:t>g</a:t>
            </a:r>
            <a:r>
              <a:rPr lang="en-US" altLang="en-US" sz="2000" b="0">
                <a:sym typeface="Symbol" panose="05050102010706020507" pitchFamily="18" charset="2"/>
              </a:rPr>
              <a:t>* = </a:t>
            </a:r>
            <a:r>
              <a:rPr lang="en-US" altLang="en-US" sz="2000" b="0" i="1">
                <a:sym typeface="Symbol" panose="05050102010706020507" pitchFamily="18" charset="2"/>
              </a:rPr>
              <a:t></a:t>
            </a:r>
            <a:r>
              <a:rPr lang="en-US" altLang="en-US" sz="2000" b="0">
                <a:sym typeface="Symbol" panose="05050102010706020507" pitchFamily="18" charset="2"/>
              </a:rPr>
              <a:t> 0.5 (</a:t>
            </a:r>
            <a:r>
              <a:rPr lang="en-US" altLang="en-US" sz="2000" b="0"/>
              <a:t>2p</a:t>
            </a:r>
            <a:r>
              <a:rPr lang="en-US" altLang="en-US" sz="2000" b="0" baseline="-25000"/>
              <a:t>xA</a:t>
            </a:r>
            <a:r>
              <a:rPr lang="en-US" altLang="en-US" sz="2000" b="0"/>
              <a:t> - 2p</a:t>
            </a:r>
            <a:r>
              <a:rPr lang="en-US" altLang="en-US" sz="2000" b="0" baseline="-25000"/>
              <a:t>xB</a:t>
            </a:r>
            <a:r>
              <a:rPr lang="en-US" altLang="en-US" sz="2000" b="0"/>
              <a:t>)</a:t>
            </a:r>
          </a:p>
        </p:txBody>
      </p:sp>
      <p:sp>
        <p:nvSpPr>
          <p:cNvPr id="29711" name="Rectangle 40"/>
          <p:cNvSpPr>
            <a:spLocks noChangeArrowheads="1"/>
          </p:cNvSpPr>
          <p:nvPr/>
        </p:nvSpPr>
        <p:spPr bwMode="auto">
          <a:xfrm>
            <a:off x="450850" y="5775325"/>
            <a:ext cx="6588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2000" b="0"/>
              <a:t>2p</a:t>
            </a:r>
            <a:r>
              <a:rPr lang="en-US" altLang="en-US" sz="2000" b="0" baseline="-25000"/>
              <a:t>xA</a:t>
            </a:r>
          </a:p>
        </p:txBody>
      </p:sp>
      <p:sp>
        <p:nvSpPr>
          <p:cNvPr id="29712" name="Rectangle 41"/>
          <p:cNvSpPr>
            <a:spLocks noChangeArrowheads="1"/>
          </p:cNvSpPr>
          <p:nvPr/>
        </p:nvSpPr>
        <p:spPr bwMode="auto">
          <a:xfrm>
            <a:off x="1871663" y="5775325"/>
            <a:ext cx="6588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2000" b="0"/>
              <a:t>2p</a:t>
            </a:r>
            <a:r>
              <a:rPr lang="en-US" altLang="en-US" sz="2000" b="0" baseline="-25000"/>
              <a:t>xB</a:t>
            </a:r>
          </a:p>
        </p:txBody>
      </p:sp>
      <p:pic>
        <p:nvPicPr>
          <p:cNvPr id="29713" name="Picture 46" descr="F2(h-2)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295400"/>
            <a:ext cx="17907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4" name="Picture 48" descr="NAtom(px)ant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676400"/>
            <a:ext cx="11430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5" name="Picture 49" descr="NAtom(px)ant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676400"/>
            <a:ext cx="11430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6" name="Picture 50" descr="F2(h-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2590800"/>
            <a:ext cx="18288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7" name="Text Box 51"/>
          <p:cNvSpPr txBox="1">
            <a:spLocks noChangeArrowheads="1"/>
          </p:cNvSpPr>
          <p:nvPr/>
        </p:nvSpPr>
        <p:spPr bwMode="auto">
          <a:xfrm rot="-5400000">
            <a:off x="4625181" y="2243932"/>
            <a:ext cx="350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2400" b="0">
                <a:sym typeface="Symbol" panose="05050102010706020507" pitchFamily="18" charset="2"/>
              </a:rPr>
              <a:t></a:t>
            </a:r>
            <a:endParaRPr lang="en-US" altLang="en-US" sz="2400" b="0"/>
          </a:p>
        </p:txBody>
      </p:sp>
      <p:pic>
        <p:nvPicPr>
          <p:cNvPr id="29718" name="Picture 52" descr="NAtom(px)ant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724400"/>
            <a:ext cx="11430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9" name="Picture 53" descr="NAtom(px)ant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724400"/>
            <a:ext cx="11430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0" name="Picture 54" descr="F2(h)2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4191000"/>
            <a:ext cx="1757363"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21" name="Text Box 55"/>
          <p:cNvSpPr txBox="1">
            <a:spLocks noChangeArrowheads="1"/>
          </p:cNvSpPr>
          <p:nvPr/>
        </p:nvSpPr>
        <p:spPr bwMode="auto">
          <a:xfrm rot="-5400000">
            <a:off x="4472781" y="5082382"/>
            <a:ext cx="350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2400" b="0">
                <a:sym typeface="Symbol" panose="05050102010706020507" pitchFamily="18" charset="2"/>
              </a:rPr>
              <a:t></a:t>
            </a:r>
            <a:endParaRPr lang="en-US" altLang="en-US" sz="2400" b="0"/>
          </a:p>
        </p:txBody>
      </p:sp>
      <p:pic>
        <p:nvPicPr>
          <p:cNvPr id="29722" name="Picture 56" descr="F2(h)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86200" y="5499100"/>
            <a:ext cx="16002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F2(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8525" y="2057400"/>
            <a:ext cx="981075"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3" descr="F2(h-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981200"/>
            <a:ext cx="8953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descr="F2(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990600"/>
            <a:ext cx="11430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5" descr="F2(h-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6775" y="3332163"/>
            <a:ext cx="10890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7" descr="F2(h-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3276600"/>
            <a:ext cx="92551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8" descr="F2(h-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0325" y="4267200"/>
            <a:ext cx="100647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9" descr="F2(h-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400" y="5281613"/>
            <a:ext cx="820738"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10" descr="F2(h-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2400" y="6248400"/>
            <a:ext cx="8159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0" name="Line 12"/>
          <p:cNvSpPr>
            <a:spLocks noChangeShapeType="1"/>
          </p:cNvSpPr>
          <p:nvPr/>
        </p:nvSpPr>
        <p:spPr bwMode="auto">
          <a:xfrm>
            <a:off x="990600" y="60198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1" name="Line 13"/>
          <p:cNvSpPr>
            <a:spLocks noChangeShapeType="1"/>
          </p:cNvSpPr>
          <p:nvPr/>
        </p:nvSpPr>
        <p:spPr bwMode="auto">
          <a:xfrm>
            <a:off x="3276600" y="60198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2" name="Line 14"/>
          <p:cNvSpPr>
            <a:spLocks noChangeShapeType="1"/>
          </p:cNvSpPr>
          <p:nvPr/>
        </p:nvSpPr>
        <p:spPr bwMode="auto">
          <a:xfrm>
            <a:off x="2133600" y="55626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3" name="Line 15"/>
          <p:cNvSpPr>
            <a:spLocks noChangeShapeType="1"/>
          </p:cNvSpPr>
          <p:nvPr/>
        </p:nvSpPr>
        <p:spPr bwMode="auto">
          <a:xfrm>
            <a:off x="2133600" y="64008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30734" name="AutoShape 16"/>
          <p:cNvCxnSpPr>
            <a:cxnSpLocks noChangeShapeType="1"/>
            <a:stCxn id="30730" idx="1"/>
            <a:endCxn id="30733" idx="0"/>
          </p:cNvCxnSpPr>
          <p:nvPr/>
        </p:nvCxnSpPr>
        <p:spPr bwMode="auto">
          <a:xfrm>
            <a:off x="1524000" y="6038850"/>
            <a:ext cx="609600" cy="342900"/>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0735" name="AutoShape 17"/>
          <p:cNvCxnSpPr>
            <a:cxnSpLocks noChangeShapeType="1"/>
            <a:stCxn id="30733" idx="1"/>
            <a:endCxn id="30731" idx="0"/>
          </p:cNvCxnSpPr>
          <p:nvPr/>
        </p:nvCxnSpPr>
        <p:spPr bwMode="auto">
          <a:xfrm flipV="1">
            <a:off x="2667000" y="6000750"/>
            <a:ext cx="609600" cy="419100"/>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0736" name="AutoShape 18"/>
          <p:cNvCxnSpPr>
            <a:cxnSpLocks noChangeShapeType="1"/>
            <a:stCxn id="30730" idx="1"/>
            <a:endCxn id="30732" idx="0"/>
          </p:cNvCxnSpPr>
          <p:nvPr/>
        </p:nvCxnSpPr>
        <p:spPr bwMode="auto">
          <a:xfrm flipV="1">
            <a:off x="1524000" y="5543550"/>
            <a:ext cx="609600" cy="495300"/>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0737" name="AutoShape 19"/>
          <p:cNvCxnSpPr>
            <a:cxnSpLocks noChangeShapeType="1"/>
            <a:stCxn id="30731" idx="0"/>
            <a:endCxn id="30732" idx="1"/>
          </p:cNvCxnSpPr>
          <p:nvPr/>
        </p:nvCxnSpPr>
        <p:spPr bwMode="auto">
          <a:xfrm flipH="1" flipV="1">
            <a:off x="2667000" y="5581650"/>
            <a:ext cx="609600" cy="419100"/>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grpSp>
        <p:nvGrpSpPr>
          <p:cNvPr id="30738" name="Group 20"/>
          <p:cNvGrpSpPr>
            <a:grpSpLocks/>
          </p:cNvGrpSpPr>
          <p:nvPr/>
        </p:nvGrpSpPr>
        <p:grpSpPr bwMode="auto">
          <a:xfrm>
            <a:off x="2324100" y="6172200"/>
            <a:ext cx="152400" cy="457200"/>
            <a:chOff x="1344" y="2496"/>
            <a:chExt cx="96" cy="288"/>
          </a:xfrm>
        </p:grpSpPr>
        <p:sp>
          <p:nvSpPr>
            <p:cNvPr id="30807" name="Line 21"/>
            <p:cNvSpPr>
              <a:spLocks noChangeShapeType="1"/>
            </p:cNvSpPr>
            <p:nvPr/>
          </p:nvSpPr>
          <p:spPr bwMode="auto">
            <a:xfrm flipV="1">
              <a:off x="1344"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08" name="Line 22"/>
            <p:cNvSpPr>
              <a:spLocks noChangeShapeType="1"/>
            </p:cNvSpPr>
            <p:nvPr/>
          </p:nvSpPr>
          <p:spPr bwMode="auto">
            <a:xfrm>
              <a:off x="1440"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0739" name="Text Box 23"/>
          <p:cNvSpPr txBox="1">
            <a:spLocks noChangeArrowheads="1"/>
          </p:cNvSpPr>
          <p:nvPr/>
        </p:nvSpPr>
        <p:spPr bwMode="auto">
          <a:xfrm>
            <a:off x="1066800" y="700088"/>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800" b="0"/>
              <a:t>F</a:t>
            </a:r>
          </a:p>
        </p:txBody>
      </p:sp>
      <p:sp>
        <p:nvSpPr>
          <p:cNvPr id="30740" name="Line 24"/>
          <p:cNvSpPr>
            <a:spLocks noChangeShapeType="1"/>
          </p:cNvSpPr>
          <p:nvPr/>
        </p:nvSpPr>
        <p:spPr bwMode="auto">
          <a:xfrm flipV="1">
            <a:off x="457200" y="914400"/>
            <a:ext cx="0" cy="5867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41" name="Text Box 25"/>
          <p:cNvSpPr txBox="1">
            <a:spLocks noChangeArrowheads="1"/>
          </p:cNvSpPr>
          <p:nvPr/>
        </p:nvSpPr>
        <p:spPr bwMode="auto">
          <a:xfrm rot="-5400000">
            <a:off x="-270668" y="3471068"/>
            <a:ext cx="908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800" b="0"/>
              <a:t>Energy</a:t>
            </a:r>
          </a:p>
        </p:txBody>
      </p:sp>
      <p:sp>
        <p:nvSpPr>
          <p:cNvPr id="30742" name="Text Box 26"/>
          <p:cNvSpPr txBox="1">
            <a:spLocks noChangeArrowheads="1"/>
          </p:cNvSpPr>
          <p:nvPr/>
        </p:nvSpPr>
        <p:spPr bwMode="auto">
          <a:xfrm>
            <a:off x="3409950" y="68580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800" b="0"/>
              <a:t>F</a:t>
            </a:r>
          </a:p>
        </p:txBody>
      </p:sp>
      <p:sp>
        <p:nvSpPr>
          <p:cNvPr id="30743" name="Text Box 27"/>
          <p:cNvSpPr txBox="1">
            <a:spLocks noChangeArrowheads="1"/>
          </p:cNvSpPr>
          <p:nvPr/>
        </p:nvSpPr>
        <p:spPr bwMode="auto">
          <a:xfrm>
            <a:off x="2259013" y="700088"/>
            <a:ext cx="4079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800" b="0"/>
              <a:t>F</a:t>
            </a:r>
            <a:r>
              <a:rPr lang="en-US" altLang="en-US" sz="1800" b="0" baseline="-25000"/>
              <a:t>2</a:t>
            </a:r>
          </a:p>
        </p:txBody>
      </p:sp>
      <p:sp>
        <p:nvSpPr>
          <p:cNvPr id="30744" name="Text Box 28"/>
          <p:cNvSpPr txBox="1">
            <a:spLocks noChangeArrowheads="1"/>
          </p:cNvSpPr>
          <p:nvPr/>
        </p:nvSpPr>
        <p:spPr bwMode="auto">
          <a:xfrm>
            <a:off x="685800" y="5994400"/>
            <a:ext cx="37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400" b="0"/>
              <a:t>2s</a:t>
            </a:r>
          </a:p>
        </p:txBody>
      </p:sp>
      <p:sp>
        <p:nvSpPr>
          <p:cNvPr id="30745" name="Text Box 29"/>
          <p:cNvSpPr txBox="1">
            <a:spLocks noChangeArrowheads="1"/>
          </p:cNvSpPr>
          <p:nvPr/>
        </p:nvSpPr>
        <p:spPr bwMode="auto">
          <a:xfrm>
            <a:off x="3460750" y="5994400"/>
            <a:ext cx="37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400" b="0"/>
              <a:t>2s</a:t>
            </a:r>
          </a:p>
        </p:txBody>
      </p:sp>
      <p:sp>
        <p:nvSpPr>
          <p:cNvPr id="30746" name="Rectangle 30"/>
          <p:cNvSpPr>
            <a:spLocks noChangeArrowheads="1"/>
          </p:cNvSpPr>
          <p:nvPr/>
        </p:nvSpPr>
        <p:spPr bwMode="auto">
          <a:xfrm>
            <a:off x="2667000" y="6375400"/>
            <a:ext cx="4540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400" b="0">
                <a:sym typeface="Symbol" panose="05050102010706020507" pitchFamily="18" charset="2"/>
              </a:rPr>
              <a:t>2</a:t>
            </a:r>
            <a:r>
              <a:rPr lang="en-US" altLang="en-US" sz="1400" b="0" baseline="-25000">
                <a:sym typeface="Symbol" panose="05050102010706020507" pitchFamily="18" charset="2"/>
              </a:rPr>
              <a:t>g</a:t>
            </a:r>
          </a:p>
        </p:txBody>
      </p:sp>
      <p:sp>
        <p:nvSpPr>
          <p:cNvPr id="30747" name="Rectangle 31"/>
          <p:cNvSpPr>
            <a:spLocks noChangeArrowheads="1"/>
          </p:cNvSpPr>
          <p:nvPr/>
        </p:nvSpPr>
        <p:spPr bwMode="auto">
          <a:xfrm>
            <a:off x="2667000" y="5375275"/>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400" b="0">
                <a:sym typeface="Symbol" panose="05050102010706020507" pitchFamily="18" charset="2"/>
              </a:rPr>
              <a:t>2</a:t>
            </a:r>
            <a:r>
              <a:rPr lang="en-US" altLang="en-US" sz="1400" b="0" baseline="-25000">
                <a:sym typeface="Symbol" panose="05050102010706020507" pitchFamily="18" charset="2"/>
              </a:rPr>
              <a:t>u</a:t>
            </a:r>
            <a:r>
              <a:rPr lang="en-US" altLang="en-US" b="0">
                <a:sym typeface="Symbol" panose="05050102010706020507" pitchFamily="18" charset="2"/>
              </a:rPr>
              <a:t>*</a:t>
            </a:r>
          </a:p>
        </p:txBody>
      </p:sp>
      <p:grpSp>
        <p:nvGrpSpPr>
          <p:cNvPr id="30748" name="Group 38"/>
          <p:cNvGrpSpPr>
            <a:grpSpLocks/>
          </p:cNvGrpSpPr>
          <p:nvPr/>
        </p:nvGrpSpPr>
        <p:grpSpPr bwMode="auto">
          <a:xfrm>
            <a:off x="2286000" y="5334000"/>
            <a:ext cx="152400" cy="457200"/>
            <a:chOff x="1344" y="2496"/>
            <a:chExt cx="96" cy="288"/>
          </a:xfrm>
        </p:grpSpPr>
        <p:sp>
          <p:nvSpPr>
            <p:cNvPr id="30805" name="Line 39"/>
            <p:cNvSpPr>
              <a:spLocks noChangeShapeType="1"/>
            </p:cNvSpPr>
            <p:nvPr/>
          </p:nvSpPr>
          <p:spPr bwMode="auto">
            <a:xfrm flipV="1">
              <a:off x="1344"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06" name="Line 40"/>
            <p:cNvSpPr>
              <a:spLocks noChangeShapeType="1"/>
            </p:cNvSpPr>
            <p:nvPr/>
          </p:nvSpPr>
          <p:spPr bwMode="auto">
            <a:xfrm>
              <a:off x="1440"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0749" name="Line 41"/>
          <p:cNvSpPr>
            <a:spLocks noChangeShapeType="1"/>
          </p:cNvSpPr>
          <p:nvPr/>
        </p:nvSpPr>
        <p:spPr bwMode="auto">
          <a:xfrm>
            <a:off x="914400" y="3062288"/>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0" name="Line 42"/>
          <p:cNvSpPr>
            <a:spLocks noChangeShapeType="1"/>
          </p:cNvSpPr>
          <p:nvPr/>
        </p:nvSpPr>
        <p:spPr bwMode="auto">
          <a:xfrm>
            <a:off x="3352800" y="31242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1" name="Line 43"/>
          <p:cNvSpPr>
            <a:spLocks noChangeShapeType="1"/>
          </p:cNvSpPr>
          <p:nvPr/>
        </p:nvSpPr>
        <p:spPr bwMode="auto">
          <a:xfrm>
            <a:off x="2133600" y="13716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2" name="Line 44"/>
          <p:cNvSpPr>
            <a:spLocks noChangeShapeType="1"/>
          </p:cNvSpPr>
          <p:nvPr/>
        </p:nvSpPr>
        <p:spPr bwMode="auto">
          <a:xfrm>
            <a:off x="2133600" y="45720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30753" name="AutoShape 45"/>
          <p:cNvCxnSpPr>
            <a:cxnSpLocks noChangeShapeType="1"/>
            <a:stCxn id="30749" idx="1"/>
            <a:endCxn id="30752" idx="0"/>
          </p:cNvCxnSpPr>
          <p:nvPr/>
        </p:nvCxnSpPr>
        <p:spPr bwMode="auto">
          <a:xfrm>
            <a:off x="1447800" y="3081338"/>
            <a:ext cx="685800" cy="1471612"/>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0754" name="AutoShape 46"/>
          <p:cNvCxnSpPr>
            <a:cxnSpLocks noChangeShapeType="1"/>
            <a:stCxn id="30752" idx="1"/>
            <a:endCxn id="30750" idx="0"/>
          </p:cNvCxnSpPr>
          <p:nvPr/>
        </p:nvCxnSpPr>
        <p:spPr bwMode="auto">
          <a:xfrm flipV="1">
            <a:off x="2667000" y="3105150"/>
            <a:ext cx="685800" cy="1485900"/>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0755" name="AutoShape 47"/>
          <p:cNvCxnSpPr>
            <a:cxnSpLocks noChangeShapeType="1"/>
            <a:stCxn id="30749" idx="1"/>
            <a:endCxn id="30751" idx="0"/>
          </p:cNvCxnSpPr>
          <p:nvPr/>
        </p:nvCxnSpPr>
        <p:spPr bwMode="auto">
          <a:xfrm flipV="1">
            <a:off x="1447800" y="1352550"/>
            <a:ext cx="685800" cy="1728788"/>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0756" name="AutoShape 48"/>
          <p:cNvCxnSpPr>
            <a:cxnSpLocks noChangeShapeType="1"/>
            <a:stCxn id="30750" idx="0"/>
            <a:endCxn id="30751" idx="1"/>
          </p:cNvCxnSpPr>
          <p:nvPr/>
        </p:nvCxnSpPr>
        <p:spPr bwMode="auto">
          <a:xfrm flipH="1" flipV="1">
            <a:off x="2667000" y="1390650"/>
            <a:ext cx="685800" cy="1714500"/>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grpSp>
        <p:nvGrpSpPr>
          <p:cNvPr id="30757" name="Group 49"/>
          <p:cNvGrpSpPr>
            <a:grpSpLocks/>
          </p:cNvGrpSpPr>
          <p:nvPr/>
        </p:nvGrpSpPr>
        <p:grpSpPr bwMode="auto">
          <a:xfrm>
            <a:off x="2324100" y="4343400"/>
            <a:ext cx="152400" cy="457200"/>
            <a:chOff x="1344" y="2496"/>
            <a:chExt cx="96" cy="288"/>
          </a:xfrm>
        </p:grpSpPr>
        <p:sp>
          <p:nvSpPr>
            <p:cNvPr id="30803" name="Line 50"/>
            <p:cNvSpPr>
              <a:spLocks noChangeShapeType="1"/>
            </p:cNvSpPr>
            <p:nvPr/>
          </p:nvSpPr>
          <p:spPr bwMode="auto">
            <a:xfrm flipV="1">
              <a:off x="1344"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04" name="Line 51"/>
            <p:cNvSpPr>
              <a:spLocks noChangeShapeType="1"/>
            </p:cNvSpPr>
            <p:nvPr/>
          </p:nvSpPr>
          <p:spPr bwMode="auto">
            <a:xfrm>
              <a:off x="1440"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0758" name="Text Box 52"/>
          <p:cNvSpPr txBox="1">
            <a:spLocks noChangeArrowheads="1"/>
          </p:cNvSpPr>
          <p:nvPr/>
        </p:nvSpPr>
        <p:spPr bwMode="auto">
          <a:xfrm>
            <a:off x="533400" y="2819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400" b="0"/>
              <a:t>2p</a:t>
            </a:r>
          </a:p>
        </p:txBody>
      </p:sp>
      <p:sp>
        <p:nvSpPr>
          <p:cNvPr id="30759" name="Text Box 53"/>
          <p:cNvSpPr txBox="1">
            <a:spLocks noChangeArrowheads="1"/>
          </p:cNvSpPr>
          <p:nvPr/>
        </p:nvSpPr>
        <p:spPr bwMode="auto">
          <a:xfrm>
            <a:off x="3429000" y="31242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400" b="0"/>
              <a:t>2p</a:t>
            </a:r>
          </a:p>
        </p:txBody>
      </p:sp>
      <p:sp>
        <p:nvSpPr>
          <p:cNvPr id="30760" name="Rectangle 54"/>
          <p:cNvSpPr>
            <a:spLocks noChangeArrowheads="1"/>
          </p:cNvSpPr>
          <p:nvPr/>
        </p:nvSpPr>
        <p:spPr bwMode="auto">
          <a:xfrm>
            <a:off x="2667000" y="4408488"/>
            <a:ext cx="4540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400" b="0">
                <a:sym typeface="Symbol" panose="05050102010706020507" pitchFamily="18" charset="2"/>
              </a:rPr>
              <a:t>3</a:t>
            </a:r>
            <a:r>
              <a:rPr lang="en-US" altLang="en-US" sz="1400" b="0" baseline="-25000">
                <a:sym typeface="Symbol" panose="05050102010706020507" pitchFamily="18" charset="2"/>
              </a:rPr>
              <a:t>g</a:t>
            </a:r>
          </a:p>
        </p:txBody>
      </p:sp>
      <p:sp>
        <p:nvSpPr>
          <p:cNvPr id="30761" name="Rectangle 55"/>
          <p:cNvSpPr>
            <a:spLocks noChangeArrowheads="1"/>
          </p:cNvSpPr>
          <p:nvPr/>
        </p:nvSpPr>
        <p:spPr bwMode="auto">
          <a:xfrm>
            <a:off x="2667000" y="1169988"/>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400" b="0">
                <a:sym typeface="Symbol" panose="05050102010706020507" pitchFamily="18" charset="2"/>
              </a:rPr>
              <a:t>3</a:t>
            </a:r>
            <a:r>
              <a:rPr lang="en-US" altLang="en-US" sz="1400" b="0" baseline="-25000">
                <a:sym typeface="Symbol" panose="05050102010706020507" pitchFamily="18" charset="2"/>
              </a:rPr>
              <a:t>u</a:t>
            </a:r>
            <a:r>
              <a:rPr lang="en-US" altLang="en-US" b="0">
                <a:sym typeface="Symbol" panose="05050102010706020507" pitchFamily="18" charset="2"/>
              </a:rPr>
              <a:t>*</a:t>
            </a:r>
          </a:p>
        </p:txBody>
      </p:sp>
      <p:sp>
        <p:nvSpPr>
          <p:cNvPr id="30762" name="Line 66"/>
          <p:cNvSpPr>
            <a:spLocks noChangeShapeType="1"/>
          </p:cNvSpPr>
          <p:nvPr/>
        </p:nvSpPr>
        <p:spPr bwMode="auto">
          <a:xfrm>
            <a:off x="1828800" y="23622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3" name="Line 67"/>
          <p:cNvSpPr>
            <a:spLocks noChangeShapeType="1"/>
          </p:cNvSpPr>
          <p:nvPr/>
        </p:nvSpPr>
        <p:spPr bwMode="auto">
          <a:xfrm>
            <a:off x="2438400" y="23622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4" name="Line 68"/>
          <p:cNvSpPr>
            <a:spLocks noChangeShapeType="1"/>
          </p:cNvSpPr>
          <p:nvPr/>
        </p:nvSpPr>
        <p:spPr bwMode="auto">
          <a:xfrm>
            <a:off x="1828800" y="35814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5" name="Line 69"/>
          <p:cNvSpPr>
            <a:spLocks noChangeShapeType="1"/>
          </p:cNvSpPr>
          <p:nvPr/>
        </p:nvSpPr>
        <p:spPr bwMode="auto">
          <a:xfrm>
            <a:off x="2438400" y="35814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766" name="Group 72"/>
          <p:cNvGrpSpPr>
            <a:grpSpLocks/>
          </p:cNvGrpSpPr>
          <p:nvPr/>
        </p:nvGrpSpPr>
        <p:grpSpPr bwMode="auto">
          <a:xfrm>
            <a:off x="3352800" y="2957513"/>
            <a:ext cx="533400" cy="76200"/>
            <a:chOff x="2112" y="1680"/>
            <a:chExt cx="336" cy="48"/>
          </a:xfrm>
        </p:grpSpPr>
        <p:sp>
          <p:nvSpPr>
            <p:cNvPr id="30801" name="Line 70"/>
            <p:cNvSpPr>
              <a:spLocks noChangeShapeType="1"/>
            </p:cNvSpPr>
            <p:nvPr/>
          </p:nvSpPr>
          <p:spPr bwMode="auto">
            <a:xfrm>
              <a:off x="2112" y="1728"/>
              <a:ext cx="33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2" name="Line 71"/>
            <p:cNvSpPr>
              <a:spLocks noChangeShapeType="1"/>
            </p:cNvSpPr>
            <p:nvPr/>
          </p:nvSpPr>
          <p:spPr bwMode="auto">
            <a:xfrm>
              <a:off x="2112" y="1680"/>
              <a:ext cx="33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0767" name="Group 73"/>
          <p:cNvGrpSpPr>
            <a:grpSpLocks/>
          </p:cNvGrpSpPr>
          <p:nvPr/>
        </p:nvGrpSpPr>
        <p:grpSpPr bwMode="auto">
          <a:xfrm>
            <a:off x="914400" y="2895600"/>
            <a:ext cx="533400" cy="76200"/>
            <a:chOff x="2112" y="1680"/>
            <a:chExt cx="336" cy="48"/>
          </a:xfrm>
        </p:grpSpPr>
        <p:sp>
          <p:nvSpPr>
            <p:cNvPr id="30799" name="Line 74"/>
            <p:cNvSpPr>
              <a:spLocks noChangeShapeType="1"/>
            </p:cNvSpPr>
            <p:nvPr/>
          </p:nvSpPr>
          <p:spPr bwMode="auto">
            <a:xfrm>
              <a:off x="2112" y="1728"/>
              <a:ext cx="33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0" name="Line 75"/>
            <p:cNvSpPr>
              <a:spLocks noChangeShapeType="1"/>
            </p:cNvSpPr>
            <p:nvPr/>
          </p:nvSpPr>
          <p:spPr bwMode="auto">
            <a:xfrm>
              <a:off x="2112" y="1680"/>
              <a:ext cx="33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cxnSp>
        <p:nvCxnSpPr>
          <p:cNvPr id="30768" name="AutoShape 76"/>
          <p:cNvCxnSpPr>
            <a:cxnSpLocks noChangeShapeType="1"/>
            <a:stCxn id="30799" idx="1"/>
            <a:endCxn id="30762" idx="0"/>
          </p:cNvCxnSpPr>
          <p:nvPr/>
        </p:nvCxnSpPr>
        <p:spPr bwMode="auto">
          <a:xfrm flipV="1">
            <a:off x="1447800" y="2343150"/>
            <a:ext cx="381000" cy="647700"/>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0769" name="AutoShape 78"/>
          <p:cNvCxnSpPr>
            <a:cxnSpLocks noChangeShapeType="1"/>
            <a:stCxn id="30801" idx="0"/>
            <a:endCxn id="30763" idx="1"/>
          </p:cNvCxnSpPr>
          <p:nvPr/>
        </p:nvCxnSpPr>
        <p:spPr bwMode="auto">
          <a:xfrm flipH="1" flipV="1">
            <a:off x="2971800" y="2381250"/>
            <a:ext cx="381000" cy="633413"/>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0770" name="AutoShape 79"/>
          <p:cNvCxnSpPr>
            <a:cxnSpLocks noChangeShapeType="1"/>
            <a:stCxn id="30799" idx="1"/>
            <a:endCxn id="30764" idx="0"/>
          </p:cNvCxnSpPr>
          <p:nvPr/>
        </p:nvCxnSpPr>
        <p:spPr bwMode="auto">
          <a:xfrm>
            <a:off x="1447800" y="2990850"/>
            <a:ext cx="381000" cy="571500"/>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0771" name="AutoShape 80"/>
          <p:cNvCxnSpPr>
            <a:cxnSpLocks noChangeShapeType="1"/>
            <a:stCxn id="30801" idx="0"/>
            <a:endCxn id="30765" idx="1"/>
          </p:cNvCxnSpPr>
          <p:nvPr/>
        </p:nvCxnSpPr>
        <p:spPr bwMode="auto">
          <a:xfrm flipH="1">
            <a:off x="2971800" y="3014663"/>
            <a:ext cx="381000" cy="585787"/>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sp>
        <p:nvSpPr>
          <p:cNvPr id="30772" name="Rectangle 81"/>
          <p:cNvSpPr>
            <a:spLocks noChangeArrowheads="1"/>
          </p:cNvSpPr>
          <p:nvPr/>
        </p:nvSpPr>
        <p:spPr bwMode="auto">
          <a:xfrm>
            <a:off x="3062288" y="3429000"/>
            <a:ext cx="4429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400" b="0">
                <a:sym typeface="Symbol" panose="05050102010706020507" pitchFamily="18" charset="2"/>
              </a:rPr>
              <a:t>1</a:t>
            </a:r>
            <a:r>
              <a:rPr lang="en-US" altLang="en-US" sz="1400" b="0" baseline="-25000">
                <a:sym typeface="Symbol" panose="05050102010706020507" pitchFamily="18" charset="2"/>
              </a:rPr>
              <a:t>u</a:t>
            </a:r>
          </a:p>
        </p:txBody>
      </p:sp>
      <p:sp>
        <p:nvSpPr>
          <p:cNvPr id="30773" name="Rectangle 82"/>
          <p:cNvSpPr>
            <a:spLocks noChangeArrowheads="1"/>
          </p:cNvSpPr>
          <p:nvPr/>
        </p:nvSpPr>
        <p:spPr bwMode="auto">
          <a:xfrm>
            <a:off x="2992438" y="2185988"/>
            <a:ext cx="5222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400" b="0">
                <a:sym typeface="Symbol" panose="05050102010706020507" pitchFamily="18" charset="2"/>
              </a:rPr>
              <a:t>1</a:t>
            </a:r>
            <a:r>
              <a:rPr lang="en-US" altLang="en-US" sz="1400" b="0" baseline="-25000">
                <a:sym typeface="Symbol" panose="05050102010706020507" pitchFamily="18" charset="2"/>
              </a:rPr>
              <a:t>g</a:t>
            </a:r>
            <a:r>
              <a:rPr lang="en-US" altLang="en-US" b="0">
                <a:sym typeface="Symbol" panose="05050102010706020507" pitchFamily="18" charset="2"/>
              </a:rPr>
              <a:t>*</a:t>
            </a:r>
          </a:p>
        </p:txBody>
      </p:sp>
      <p:grpSp>
        <p:nvGrpSpPr>
          <p:cNvPr id="30774" name="Group 83"/>
          <p:cNvGrpSpPr>
            <a:grpSpLocks/>
          </p:cNvGrpSpPr>
          <p:nvPr/>
        </p:nvGrpSpPr>
        <p:grpSpPr bwMode="auto">
          <a:xfrm>
            <a:off x="1981200" y="3352800"/>
            <a:ext cx="152400" cy="457200"/>
            <a:chOff x="1344" y="2496"/>
            <a:chExt cx="96" cy="288"/>
          </a:xfrm>
        </p:grpSpPr>
        <p:sp>
          <p:nvSpPr>
            <p:cNvPr id="30797" name="Line 84"/>
            <p:cNvSpPr>
              <a:spLocks noChangeShapeType="1"/>
            </p:cNvSpPr>
            <p:nvPr/>
          </p:nvSpPr>
          <p:spPr bwMode="auto">
            <a:xfrm flipV="1">
              <a:off x="1344"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98" name="Line 85"/>
            <p:cNvSpPr>
              <a:spLocks noChangeShapeType="1"/>
            </p:cNvSpPr>
            <p:nvPr/>
          </p:nvSpPr>
          <p:spPr bwMode="auto">
            <a:xfrm>
              <a:off x="1440"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0775" name="Group 86"/>
          <p:cNvGrpSpPr>
            <a:grpSpLocks/>
          </p:cNvGrpSpPr>
          <p:nvPr/>
        </p:nvGrpSpPr>
        <p:grpSpPr bwMode="auto">
          <a:xfrm>
            <a:off x="2590800" y="3352800"/>
            <a:ext cx="152400" cy="457200"/>
            <a:chOff x="1344" y="2496"/>
            <a:chExt cx="96" cy="288"/>
          </a:xfrm>
        </p:grpSpPr>
        <p:sp>
          <p:nvSpPr>
            <p:cNvPr id="30795" name="Line 87"/>
            <p:cNvSpPr>
              <a:spLocks noChangeShapeType="1"/>
            </p:cNvSpPr>
            <p:nvPr/>
          </p:nvSpPr>
          <p:spPr bwMode="auto">
            <a:xfrm flipV="1">
              <a:off x="1344"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96" name="Line 88"/>
            <p:cNvSpPr>
              <a:spLocks noChangeShapeType="1"/>
            </p:cNvSpPr>
            <p:nvPr/>
          </p:nvSpPr>
          <p:spPr bwMode="auto">
            <a:xfrm>
              <a:off x="1440"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0776" name="Group 89"/>
          <p:cNvGrpSpPr>
            <a:grpSpLocks/>
          </p:cNvGrpSpPr>
          <p:nvPr/>
        </p:nvGrpSpPr>
        <p:grpSpPr bwMode="auto">
          <a:xfrm>
            <a:off x="2057400" y="2133600"/>
            <a:ext cx="152400" cy="457200"/>
            <a:chOff x="1344" y="2496"/>
            <a:chExt cx="96" cy="288"/>
          </a:xfrm>
        </p:grpSpPr>
        <p:sp>
          <p:nvSpPr>
            <p:cNvPr id="30793" name="Line 90"/>
            <p:cNvSpPr>
              <a:spLocks noChangeShapeType="1"/>
            </p:cNvSpPr>
            <p:nvPr/>
          </p:nvSpPr>
          <p:spPr bwMode="auto">
            <a:xfrm flipV="1">
              <a:off x="1344"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94" name="Line 91"/>
            <p:cNvSpPr>
              <a:spLocks noChangeShapeType="1"/>
            </p:cNvSpPr>
            <p:nvPr/>
          </p:nvSpPr>
          <p:spPr bwMode="auto">
            <a:xfrm>
              <a:off x="1440"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0777" name="Group 92"/>
          <p:cNvGrpSpPr>
            <a:grpSpLocks/>
          </p:cNvGrpSpPr>
          <p:nvPr/>
        </p:nvGrpSpPr>
        <p:grpSpPr bwMode="auto">
          <a:xfrm>
            <a:off x="2590800" y="2133600"/>
            <a:ext cx="152400" cy="457200"/>
            <a:chOff x="1344" y="2496"/>
            <a:chExt cx="96" cy="288"/>
          </a:xfrm>
        </p:grpSpPr>
        <p:sp>
          <p:nvSpPr>
            <p:cNvPr id="30791" name="Line 93"/>
            <p:cNvSpPr>
              <a:spLocks noChangeShapeType="1"/>
            </p:cNvSpPr>
            <p:nvPr/>
          </p:nvSpPr>
          <p:spPr bwMode="auto">
            <a:xfrm flipV="1">
              <a:off x="1344"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92" name="Line 94"/>
            <p:cNvSpPr>
              <a:spLocks noChangeShapeType="1"/>
            </p:cNvSpPr>
            <p:nvPr/>
          </p:nvSpPr>
          <p:spPr bwMode="auto">
            <a:xfrm>
              <a:off x="1440"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0778" name="Text Box 95"/>
          <p:cNvSpPr txBox="1">
            <a:spLocks noChangeArrowheads="1"/>
          </p:cNvSpPr>
          <p:nvPr/>
        </p:nvSpPr>
        <p:spPr bwMode="auto">
          <a:xfrm>
            <a:off x="2847975" y="76200"/>
            <a:ext cx="3171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2000">
                <a:solidFill>
                  <a:schemeClr val="bg1"/>
                </a:solidFill>
              </a:rPr>
              <a:t>Molecular Orbital Theory</a:t>
            </a:r>
          </a:p>
        </p:txBody>
      </p:sp>
      <p:sp>
        <p:nvSpPr>
          <p:cNvPr id="30779" name="Text Box 96"/>
          <p:cNvSpPr txBox="1">
            <a:spLocks noChangeArrowheads="1"/>
          </p:cNvSpPr>
          <p:nvPr/>
        </p:nvSpPr>
        <p:spPr bwMode="auto">
          <a:xfrm>
            <a:off x="2143847" y="53037"/>
            <a:ext cx="2284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2000" b="0" dirty="0">
                <a:solidFill>
                  <a:srgbClr val="FF0000"/>
                </a:solidFill>
              </a:rPr>
              <a:t>MO diagram for F</a:t>
            </a:r>
            <a:r>
              <a:rPr lang="en-US" altLang="en-US" sz="2000" b="0" baseline="-25000" dirty="0">
                <a:solidFill>
                  <a:srgbClr val="FF0000"/>
                </a:solidFill>
              </a:rPr>
              <a:t>2</a:t>
            </a:r>
          </a:p>
        </p:txBody>
      </p:sp>
      <p:sp>
        <p:nvSpPr>
          <p:cNvPr id="30780" name="Text Box 97"/>
          <p:cNvSpPr txBox="1">
            <a:spLocks noChangeArrowheads="1"/>
          </p:cNvSpPr>
          <p:nvPr/>
        </p:nvSpPr>
        <p:spPr bwMode="auto">
          <a:xfrm>
            <a:off x="3846513" y="2819400"/>
            <a:ext cx="5984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200" b="0" dirty="0"/>
              <a:t>(</a:t>
            </a:r>
            <a:r>
              <a:rPr lang="en-US" altLang="en-US" sz="1200" b="0" dirty="0" err="1"/>
              <a:t>p</a:t>
            </a:r>
            <a:r>
              <a:rPr lang="en-US" altLang="en-US" sz="1200" b="0" baseline="-25000" dirty="0" err="1"/>
              <a:t>x</a:t>
            </a:r>
            <a:r>
              <a:rPr lang="en-US" altLang="en-US" sz="1200" b="0" dirty="0" err="1"/>
              <a:t>,p</a:t>
            </a:r>
            <a:r>
              <a:rPr lang="en-US" altLang="en-US" sz="1200" b="0" baseline="-25000" dirty="0" err="1"/>
              <a:t>y</a:t>
            </a:r>
            <a:r>
              <a:rPr lang="en-US" altLang="en-US" sz="1200" b="0" dirty="0"/>
              <a:t>)</a:t>
            </a:r>
          </a:p>
        </p:txBody>
      </p:sp>
      <p:sp>
        <p:nvSpPr>
          <p:cNvPr id="30781" name="Text Box 98"/>
          <p:cNvSpPr txBox="1">
            <a:spLocks noChangeArrowheads="1"/>
          </p:cNvSpPr>
          <p:nvPr/>
        </p:nvSpPr>
        <p:spPr bwMode="auto">
          <a:xfrm>
            <a:off x="3871913" y="2971800"/>
            <a:ext cx="3190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200" b="0"/>
              <a:t>p</a:t>
            </a:r>
            <a:r>
              <a:rPr lang="en-US" altLang="en-US" sz="1200" b="0" baseline="-25000"/>
              <a:t>z</a:t>
            </a:r>
            <a:endParaRPr lang="en-US" altLang="en-US" sz="1200" b="0"/>
          </a:p>
        </p:txBody>
      </p:sp>
      <p:grpSp>
        <p:nvGrpSpPr>
          <p:cNvPr id="30782" name="Group 108"/>
          <p:cNvGrpSpPr>
            <a:grpSpLocks/>
          </p:cNvGrpSpPr>
          <p:nvPr/>
        </p:nvGrpSpPr>
        <p:grpSpPr bwMode="auto">
          <a:xfrm>
            <a:off x="5562600" y="533400"/>
            <a:ext cx="3505200" cy="6246813"/>
            <a:chOff x="3504" y="760"/>
            <a:chExt cx="2208" cy="3935"/>
          </a:xfrm>
        </p:grpSpPr>
        <p:sp>
          <p:nvSpPr>
            <p:cNvPr id="30783" name="Text Box 11"/>
            <p:cNvSpPr txBox="1">
              <a:spLocks noChangeArrowheads="1"/>
            </p:cNvSpPr>
            <p:nvPr/>
          </p:nvSpPr>
          <p:spPr bwMode="auto">
            <a:xfrm>
              <a:off x="3504" y="760"/>
              <a:ext cx="2208" cy="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spcBef>
                  <a:spcPct val="50000"/>
                </a:spcBef>
              </a:pPr>
              <a:r>
                <a:rPr lang="en-US" altLang="en-US" b="0" dirty="0"/>
                <a:t>You will typically see the diagrams drawn in this way.  The diagram is only showing the MO’s derived from the valence electrons because the pair of MO’s from the 1s orbitals are much lower in energy and can be ignored.</a:t>
              </a:r>
            </a:p>
            <a:p>
              <a:pPr eaLnBrk="1" hangingPunct="1">
                <a:spcBef>
                  <a:spcPct val="50000"/>
                </a:spcBef>
              </a:pPr>
              <a:r>
                <a:rPr lang="en-US" altLang="en-US" b="0" dirty="0"/>
                <a:t>Although the atomic 2p orbitals are drawn like this:                they are actually all the same energy and could be drawn like this:</a:t>
              </a:r>
            </a:p>
            <a:p>
              <a:pPr eaLnBrk="1" hangingPunct="1">
                <a:spcBef>
                  <a:spcPct val="50000"/>
                </a:spcBef>
              </a:pPr>
              <a:r>
                <a:rPr lang="en-US" altLang="en-US" b="0" dirty="0"/>
                <a:t>at least for two non-interacting F atoms.</a:t>
              </a:r>
            </a:p>
            <a:p>
              <a:pPr eaLnBrk="1" hangingPunct="1">
                <a:spcBef>
                  <a:spcPct val="50000"/>
                </a:spcBef>
              </a:pPr>
              <a:r>
                <a:rPr lang="en-US" altLang="en-US" b="0" dirty="0"/>
                <a:t>Notice that there is no mixing of AO’s of the same symmetry from a single F atom because there is a sufficient difference in energy between the 2s and 2p orbitals in F.</a:t>
              </a:r>
            </a:p>
            <a:p>
              <a:pPr eaLnBrk="1" hangingPunct="1">
                <a:spcBef>
                  <a:spcPct val="50000"/>
                </a:spcBef>
              </a:pPr>
              <a:r>
                <a:rPr lang="en-US" altLang="en-US" b="0" dirty="0">
                  <a:solidFill>
                    <a:srgbClr val="0000FF"/>
                  </a:solidFill>
                </a:rPr>
                <a:t>Also notice that the more nodes an orbital of a given symmetry has, the higher the energy</a:t>
              </a:r>
              <a:r>
                <a:rPr lang="en-US" altLang="en-US" b="0" dirty="0">
                  <a:solidFill>
                    <a:srgbClr val="0000FF"/>
                  </a:solidFill>
                  <a:sym typeface="Symbol" panose="05050102010706020507" pitchFamily="18" charset="2"/>
                </a:rPr>
                <a:t>.</a:t>
              </a:r>
            </a:p>
            <a:p>
              <a:pPr eaLnBrk="1" hangingPunct="1">
                <a:spcBef>
                  <a:spcPct val="50000"/>
                </a:spcBef>
              </a:pPr>
              <a:r>
                <a:rPr lang="en-US" altLang="en-US" sz="1400" b="0" dirty="0">
                  <a:solidFill>
                    <a:srgbClr val="FF0000"/>
                  </a:solidFill>
                </a:rPr>
                <a:t>Note: </a:t>
              </a:r>
              <a:r>
                <a:rPr lang="en-US" altLang="en-US" sz="1400" b="0" dirty="0" smtClean="0">
                  <a:solidFill>
                    <a:srgbClr val="FF0000"/>
                  </a:solidFill>
                </a:rPr>
                <a:t>For simplicity</a:t>
              </a:r>
              <a:r>
                <a:rPr lang="en-US" altLang="en-US" sz="1400" b="0" dirty="0">
                  <a:solidFill>
                    <a:srgbClr val="FF0000"/>
                  </a:solidFill>
                </a:rPr>
                <a:t>, electrons are not shown in the atomic </a:t>
              </a:r>
              <a:r>
                <a:rPr lang="en-US" altLang="en-US" sz="1400" b="0" dirty="0" smtClean="0">
                  <a:solidFill>
                    <a:srgbClr val="FF0000"/>
                  </a:solidFill>
                </a:rPr>
                <a:t>orbitals</a:t>
              </a:r>
              <a:endParaRPr lang="en-US" altLang="en-US" sz="1400" b="0" dirty="0">
                <a:solidFill>
                  <a:srgbClr val="FF0000"/>
                </a:solidFill>
              </a:endParaRPr>
            </a:p>
          </p:txBody>
        </p:sp>
        <p:sp>
          <p:nvSpPr>
            <p:cNvPr id="30784" name="Line 99"/>
            <p:cNvSpPr>
              <a:spLocks noChangeShapeType="1"/>
            </p:cNvSpPr>
            <p:nvPr/>
          </p:nvSpPr>
          <p:spPr bwMode="auto">
            <a:xfrm>
              <a:off x="4512" y="2256"/>
              <a:ext cx="33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785" name="Group 100"/>
            <p:cNvGrpSpPr>
              <a:grpSpLocks/>
            </p:cNvGrpSpPr>
            <p:nvPr/>
          </p:nvGrpSpPr>
          <p:grpSpPr bwMode="auto">
            <a:xfrm>
              <a:off x="4512" y="2151"/>
              <a:ext cx="336" cy="48"/>
              <a:chOff x="2112" y="1680"/>
              <a:chExt cx="336" cy="48"/>
            </a:xfrm>
          </p:grpSpPr>
          <p:sp>
            <p:nvSpPr>
              <p:cNvPr id="30789" name="Line 101"/>
              <p:cNvSpPr>
                <a:spLocks noChangeShapeType="1"/>
              </p:cNvSpPr>
              <p:nvPr/>
            </p:nvSpPr>
            <p:spPr bwMode="auto">
              <a:xfrm>
                <a:off x="2112" y="1728"/>
                <a:ext cx="33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0" name="Line 102"/>
              <p:cNvSpPr>
                <a:spLocks noChangeShapeType="1"/>
              </p:cNvSpPr>
              <p:nvPr/>
            </p:nvSpPr>
            <p:spPr bwMode="auto">
              <a:xfrm>
                <a:off x="2112" y="1680"/>
                <a:ext cx="33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0786" name="Line 103"/>
            <p:cNvSpPr>
              <a:spLocks noChangeShapeType="1"/>
            </p:cNvSpPr>
            <p:nvPr/>
          </p:nvSpPr>
          <p:spPr bwMode="auto">
            <a:xfrm>
              <a:off x="3936" y="2592"/>
              <a:ext cx="33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7" name="Line 105"/>
            <p:cNvSpPr>
              <a:spLocks noChangeShapeType="1"/>
            </p:cNvSpPr>
            <p:nvPr/>
          </p:nvSpPr>
          <p:spPr bwMode="auto">
            <a:xfrm>
              <a:off x="4320" y="2592"/>
              <a:ext cx="33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8" name="Line 106"/>
            <p:cNvSpPr>
              <a:spLocks noChangeShapeType="1"/>
            </p:cNvSpPr>
            <p:nvPr/>
          </p:nvSpPr>
          <p:spPr bwMode="auto">
            <a:xfrm>
              <a:off x="4704" y="2592"/>
              <a:ext cx="33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F2(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8525" y="2057400"/>
            <a:ext cx="981075"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3" descr="F2(h-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981200"/>
            <a:ext cx="8953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4" descr="F2(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990600"/>
            <a:ext cx="11430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descr="F2(h-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6775" y="3332163"/>
            <a:ext cx="10890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descr="F2(h-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3276600"/>
            <a:ext cx="92551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7" descr="F2(h-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0325" y="4267200"/>
            <a:ext cx="100647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8" descr="F2(h-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400" y="5281613"/>
            <a:ext cx="820738"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9" descr="F2(h-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2400" y="6248400"/>
            <a:ext cx="8159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4" name="Line 10"/>
          <p:cNvSpPr>
            <a:spLocks noChangeShapeType="1"/>
          </p:cNvSpPr>
          <p:nvPr/>
        </p:nvSpPr>
        <p:spPr bwMode="auto">
          <a:xfrm>
            <a:off x="990600" y="60198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5" name="Line 11"/>
          <p:cNvSpPr>
            <a:spLocks noChangeShapeType="1"/>
          </p:cNvSpPr>
          <p:nvPr/>
        </p:nvSpPr>
        <p:spPr bwMode="auto">
          <a:xfrm>
            <a:off x="3276600" y="60198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6" name="Line 12"/>
          <p:cNvSpPr>
            <a:spLocks noChangeShapeType="1"/>
          </p:cNvSpPr>
          <p:nvPr/>
        </p:nvSpPr>
        <p:spPr bwMode="auto">
          <a:xfrm>
            <a:off x="2133600" y="55626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7" name="Line 13"/>
          <p:cNvSpPr>
            <a:spLocks noChangeShapeType="1"/>
          </p:cNvSpPr>
          <p:nvPr/>
        </p:nvSpPr>
        <p:spPr bwMode="auto">
          <a:xfrm>
            <a:off x="2133600" y="64008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31758" name="AutoShape 14"/>
          <p:cNvCxnSpPr>
            <a:cxnSpLocks noChangeShapeType="1"/>
            <a:stCxn id="31754" idx="1"/>
            <a:endCxn id="31757" idx="0"/>
          </p:cNvCxnSpPr>
          <p:nvPr/>
        </p:nvCxnSpPr>
        <p:spPr bwMode="auto">
          <a:xfrm>
            <a:off x="1524000" y="6038850"/>
            <a:ext cx="609600" cy="342900"/>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1759" name="AutoShape 15"/>
          <p:cNvCxnSpPr>
            <a:cxnSpLocks noChangeShapeType="1"/>
            <a:stCxn id="31757" idx="1"/>
            <a:endCxn id="31755" idx="0"/>
          </p:cNvCxnSpPr>
          <p:nvPr/>
        </p:nvCxnSpPr>
        <p:spPr bwMode="auto">
          <a:xfrm flipV="1">
            <a:off x="2667000" y="6000750"/>
            <a:ext cx="609600" cy="419100"/>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1760" name="AutoShape 16"/>
          <p:cNvCxnSpPr>
            <a:cxnSpLocks noChangeShapeType="1"/>
            <a:stCxn id="31754" idx="1"/>
            <a:endCxn id="31756" idx="0"/>
          </p:cNvCxnSpPr>
          <p:nvPr/>
        </p:nvCxnSpPr>
        <p:spPr bwMode="auto">
          <a:xfrm flipV="1">
            <a:off x="1524000" y="5543550"/>
            <a:ext cx="609600" cy="495300"/>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1761" name="AutoShape 17"/>
          <p:cNvCxnSpPr>
            <a:cxnSpLocks noChangeShapeType="1"/>
            <a:stCxn id="31755" idx="0"/>
            <a:endCxn id="31756" idx="1"/>
          </p:cNvCxnSpPr>
          <p:nvPr/>
        </p:nvCxnSpPr>
        <p:spPr bwMode="auto">
          <a:xfrm flipH="1" flipV="1">
            <a:off x="2667000" y="5581650"/>
            <a:ext cx="609600" cy="419100"/>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grpSp>
        <p:nvGrpSpPr>
          <p:cNvPr id="31762" name="Group 18"/>
          <p:cNvGrpSpPr>
            <a:grpSpLocks/>
          </p:cNvGrpSpPr>
          <p:nvPr/>
        </p:nvGrpSpPr>
        <p:grpSpPr bwMode="auto">
          <a:xfrm>
            <a:off x="2324100" y="6172200"/>
            <a:ext cx="152400" cy="457200"/>
            <a:chOff x="1344" y="2496"/>
            <a:chExt cx="96" cy="288"/>
          </a:xfrm>
        </p:grpSpPr>
        <p:sp>
          <p:nvSpPr>
            <p:cNvPr id="31827" name="Line 19"/>
            <p:cNvSpPr>
              <a:spLocks noChangeShapeType="1"/>
            </p:cNvSpPr>
            <p:nvPr/>
          </p:nvSpPr>
          <p:spPr bwMode="auto">
            <a:xfrm flipV="1">
              <a:off x="1344"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828" name="Line 20"/>
            <p:cNvSpPr>
              <a:spLocks noChangeShapeType="1"/>
            </p:cNvSpPr>
            <p:nvPr/>
          </p:nvSpPr>
          <p:spPr bwMode="auto">
            <a:xfrm>
              <a:off x="1440"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1763" name="Text Box 21"/>
          <p:cNvSpPr txBox="1">
            <a:spLocks noChangeArrowheads="1"/>
          </p:cNvSpPr>
          <p:nvPr/>
        </p:nvSpPr>
        <p:spPr bwMode="auto">
          <a:xfrm>
            <a:off x="1066800" y="700088"/>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800" b="0"/>
              <a:t>F</a:t>
            </a:r>
          </a:p>
        </p:txBody>
      </p:sp>
      <p:sp>
        <p:nvSpPr>
          <p:cNvPr id="31764" name="Line 22"/>
          <p:cNvSpPr>
            <a:spLocks noChangeShapeType="1"/>
          </p:cNvSpPr>
          <p:nvPr/>
        </p:nvSpPr>
        <p:spPr bwMode="auto">
          <a:xfrm flipV="1">
            <a:off x="457200" y="914400"/>
            <a:ext cx="0" cy="5867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65" name="Text Box 23"/>
          <p:cNvSpPr txBox="1">
            <a:spLocks noChangeArrowheads="1"/>
          </p:cNvSpPr>
          <p:nvPr/>
        </p:nvSpPr>
        <p:spPr bwMode="auto">
          <a:xfrm rot="-5400000">
            <a:off x="-270668" y="3471068"/>
            <a:ext cx="908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800" b="0"/>
              <a:t>Energy</a:t>
            </a:r>
          </a:p>
        </p:txBody>
      </p:sp>
      <p:sp>
        <p:nvSpPr>
          <p:cNvPr id="31766" name="Text Box 24"/>
          <p:cNvSpPr txBox="1">
            <a:spLocks noChangeArrowheads="1"/>
          </p:cNvSpPr>
          <p:nvPr/>
        </p:nvSpPr>
        <p:spPr bwMode="auto">
          <a:xfrm>
            <a:off x="3409950" y="68580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800" b="0"/>
              <a:t>F</a:t>
            </a:r>
          </a:p>
        </p:txBody>
      </p:sp>
      <p:sp>
        <p:nvSpPr>
          <p:cNvPr id="31767" name="Text Box 25"/>
          <p:cNvSpPr txBox="1">
            <a:spLocks noChangeArrowheads="1"/>
          </p:cNvSpPr>
          <p:nvPr/>
        </p:nvSpPr>
        <p:spPr bwMode="auto">
          <a:xfrm>
            <a:off x="2259013" y="700088"/>
            <a:ext cx="4079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800" b="0"/>
              <a:t>F</a:t>
            </a:r>
            <a:r>
              <a:rPr lang="en-US" altLang="en-US" sz="1800" b="0" baseline="-25000"/>
              <a:t>2</a:t>
            </a:r>
          </a:p>
        </p:txBody>
      </p:sp>
      <p:sp>
        <p:nvSpPr>
          <p:cNvPr id="31768" name="Text Box 26"/>
          <p:cNvSpPr txBox="1">
            <a:spLocks noChangeArrowheads="1"/>
          </p:cNvSpPr>
          <p:nvPr/>
        </p:nvSpPr>
        <p:spPr bwMode="auto">
          <a:xfrm>
            <a:off x="685800" y="5994400"/>
            <a:ext cx="37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400" b="0"/>
              <a:t>2s</a:t>
            </a:r>
          </a:p>
        </p:txBody>
      </p:sp>
      <p:sp>
        <p:nvSpPr>
          <p:cNvPr id="31769" name="Text Box 27"/>
          <p:cNvSpPr txBox="1">
            <a:spLocks noChangeArrowheads="1"/>
          </p:cNvSpPr>
          <p:nvPr/>
        </p:nvSpPr>
        <p:spPr bwMode="auto">
          <a:xfrm>
            <a:off x="3460750" y="5994400"/>
            <a:ext cx="37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400" b="0"/>
              <a:t>2s</a:t>
            </a:r>
          </a:p>
        </p:txBody>
      </p:sp>
      <p:sp>
        <p:nvSpPr>
          <p:cNvPr id="31770" name="Rectangle 28"/>
          <p:cNvSpPr>
            <a:spLocks noChangeArrowheads="1"/>
          </p:cNvSpPr>
          <p:nvPr/>
        </p:nvSpPr>
        <p:spPr bwMode="auto">
          <a:xfrm>
            <a:off x="2667000" y="6375400"/>
            <a:ext cx="4540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400" b="0">
                <a:sym typeface="Symbol" panose="05050102010706020507" pitchFamily="18" charset="2"/>
              </a:rPr>
              <a:t>2</a:t>
            </a:r>
            <a:r>
              <a:rPr lang="en-US" altLang="en-US" sz="1400" b="0" baseline="-25000">
                <a:sym typeface="Symbol" panose="05050102010706020507" pitchFamily="18" charset="2"/>
              </a:rPr>
              <a:t>g</a:t>
            </a:r>
          </a:p>
        </p:txBody>
      </p:sp>
      <p:sp>
        <p:nvSpPr>
          <p:cNvPr id="31771" name="Rectangle 29"/>
          <p:cNvSpPr>
            <a:spLocks noChangeArrowheads="1"/>
          </p:cNvSpPr>
          <p:nvPr/>
        </p:nvSpPr>
        <p:spPr bwMode="auto">
          <a:xfrm>
            <a:off x="2667000" y="5375275"/>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400" b="0">
                <a:sym typeface="Symbol" panose="05050102010706020507" pitchFamily="18" charset="2"/>
              </a:rPr>
              <a:t>2</a:t>
            </a:r>
            <a:r>
              <a:rPr lang="en-US" altLang="en-US" sz="1400" b="0" baseline="-25000">
                <a:sym typeface="Symbol" panose="05050102010706020507" pitchFamily="18" charset="2"/>
              </a:rPr>
              <a:t>u</a:t>
            </a:r>
            <a:r>
              <a:rPr lang="en-US" altLang="en-US" b="0">
                <a:sym typeface="Symbol" panose="05050102010706020507" pitchFamily="18" charset="2"/>
              </a:rPr>
              <a:t>*</a:t>
            </a:r>
          </a:p>
        </p:txBody>
      </p:sp>
      <p:grpSp>
        <p:nvGrpSpPr>
          <p:cNvPr id="31772" name="Group 30"/>
          <p:cNvGrpSpPr>
            <a:grpSpLocks/>
          </p:cNvGrpSpPr>
          <p:nvPr/>
        </p:nvGrpSpPr>
        <p:grpSpPr bwMode="auto">
          <a:xfrm>
            <a:off x="2286000" y="5334000"/>
            <a:ext cx="152400" cy="457200"/>
            <a:chOff x="1344" y="2496"/>
            <a:chExt cx="96" cy="288"/>
          </a:xfrm>
        </p:grpSpPr>
        <p:sp>
          <p:nvSpPr>
            <p:cNvPr id="31825" name="Line 31"/>
            <p:cNvSpPr>
              <a:spLocks noChangeShapeType="1"/>
            </p:cNvSpPr>
            <p:nvPr/>
          </p:nvSpPr>
          <p:spPr bwMode="auto">
            <a:xfrm flipV="1">
              <a:off x="1344"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826" name="Line 32"/>
            <p:cNvSpPr>
              <a:spLocks noChangeShapeType="1"/>
            </p:cNvSpPr>
            <p:nvPr/>
          </p:nvSpPr>
          <p:spPr bwMode="auto">
            <a:xfrm>
              <a:off x="1440"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1773" name="Line 33"/>
          <p:cNvSpPr>
            <a:spLocks noChangeShapeType="1"/>
          </p:cNvSpPr>
          <p:nvPr/>
        </p:nvSpPr>
        <p:spPr bwMode="auto">
          <a:xfrm>
            <a:off x="914400" y="3062288"/>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4" name="Line 34"/>
          <p:cNvSpPr>
            <a:spLocks noChangeShapeType="1"/>
          </p:cNvSpPr>
          <p:nvPr/>
        </p:nvSpPr>
        <p:spPr bwMode="auto">
          <a:xfrm>
            <a:off x="3352800" y="31242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5" name="Line 35"/>
          <p:cNvSpPr>
            <a:spLocks noChangeShapeType="1"/>
          </p:cNvSpPr>
          <p:nvPr/>
        </p:nvSpPr>
        <p:spPr bwMode="auto">
          <a:xfrm>
            <a:off x="2133600" y="13716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6" name="Line 36"/>
          <p:cNvSpPr>
            <a:spLocks noChangeShapeType="1"/>
          </p:cNvSpPr>
          <p:nvPr/>
        </p:nvSpPr>
        <p:spPr bwMode="auto">
          <a:xfrm>
            <a:off x="2133600" y="45720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31777" name="AutoShape 37"/>
          <p:cNvCxnSpPr>
            <a:cxnSpLocks noChangeShapeType="1"/>
            <a:stCxn id="31773" idx="1"/>
            <a:endCxn id="31776" idx="0"/>
          </p:cNvCxnSpPr>
          <p:nvPr/>
        </p:nvCxnSpPr>
        <p:spPr bwMode="auto">
          <a:xfrm>
            <a:off x="1447800" y="3081338"/>
            <a:ext cx="685800" cy="1471612"/>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1778" name="AutoShape 38"/>
          <p:cNvCxnSpPr>
            <a:cxnSpLocks noChangeShapeType="1"/>
            <a:stCxn id="31776" idx="1"/>
            <a:endCxn id="31774" idx="0"/>
          </p:cNvCxnSpPr>
          <p:nvPr/>
        </p:nvCxnSpPr>
        <p:spPr bwMode="auto">
          <a:xfrm flipV="1">
            <a:off x="2667000" y="3105150"/>
            <a:ext cx="685800" cy="1485900"/>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1779" name="AutoShape 39"/>
          <p:cNvCxnSpPr>
            <a:cxnSpLocks noChangeShapeType="1"/>
            <a:stCxn id="31773" idx="1"/>
            <a:endCxn id="31775" idx="0"/>
          </p:cNvCxnSpPr>
          <p:nvPr/>
        </p:nvCxnSpPr>
        <p:spPr bwMode="auto">
          <a:xfrm flipV="1">
            <a:off x="1447800" y="1352550"/>
            <a:ext cx="685800" cy="1728788"/>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1780" name="AutoShape 40"/>
          <p:cNvCxnSpPr>
            <a:cxnSpLocks noChangeShapeType="1"/>
            <a:stCxn id="31774" idx="0"/>
            <a:endCxn id="31775" idx="1"/>
          </p:cNvCxnSpPr>
          <p:nvPr/>
        </p:nvCxnSpPr>
        <p:spPr bwMode="auto">
          <a:xfrm flipH="1" flipV="1">
            <a:off x="2667000" y="1390650"/>
            <a:ext cx="685800" cy="1714500"/>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grpSp>
        <p:nvGrpSpPr>
          <p:cNvPr id="31781" name="Group 41"/>
          <p:cNvGrpSpPr>
            <a:grpSpLocks/>
          </p:cNvGrpSpPr>
          <p:nvPr/>
        </p:nvGrpSpPr>
        <p:grpSpPr bwMode="auto">
          <a:xfrm>
            <a:off x="2324100" y="4343400"/>
            <a:ext cx="152400" cy="457200"/>
            <a:chOff x="1344" y="2496"/>
            <a:chExt cx="96" cy="288"/>
          </a:xfrm>
        </p:grpSpPr>
        <p:sp>
          <p:nvSpPr>
            <p:cNvPr id="31823" name="Line 42"/>
            <p:cNvSpPr>
              <a:spLocks noChangeShapeType="1"/>
            </p:cNvSpPr>
            <p:nvPr/>
          </p:nvSpPr>
          <p:spPr bwMode="auto">
            <a:xfrm flipV="1">
              <a:off x="1344"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824" name="Line 43"/>
            <p:cNvSpPr>
              <a:spLocks noChangeShapeType="1"/>
            </p:cNvSpPr>
            <p:nvPr/>
          </p:nvSpPr>
          <p:spPr bwMode="auto">
            <a:xfrm>
              <a:off x="1440"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1782" name="Text Box 44"/>
          <p:cNvSpPr txBox="1">
            <a:spLocks noChangeArrowheads="1"/>
          </p:cNvSpPr>
          <p:nvPr/>
        </p:nvSpPr>
        <p:spPr bwMode="auto">
          <a:xfrm>
            <a:off x="533400" y="2819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400" b="0"/>
              <a:t>2p</a:t>
            </a:r>
          </a:p>
        </p:txBody>
      </p:sp>
      <p:sp>
        <p:nvSpPr>
          <p:cNvPr id="31783" name="Text Box 45"/>
          <p:cNvSpPr txBox="1">
            <a:spLocks noChangeArrowheads="1"/>
          </p:cNvSpPr>
          <p:nvPr/>
        </p:nvSpPr>
        <p:spPr bwMode="auto">
          <a:xfrm>
            <a:off x="3429000" y="31242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400" b="0"/>
              <a:t>2p</a:t>
            </a:r>
          </a:p>
        </p:txBody>
      </p:sp>
      <p:sp>
        <p:nvSpPr>
          <p:cNvPr id="31784" name="Rectangle 46"/>
          <p:cNvSpPr>
            <a:spLocks noChangeArrowheads="1"/>
          </p:cNvSpPr>
          <p:nvPr/>
        </p:nvSpPr>
        <p:spPr bwMode="auto">
          <a:xfrm>
            <a:off x="2667000" y="4408488"/>
            <a:ext cx="4540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400" b="0">
                <a:sym typeface="Symbol" panose="05050102010706020507" pitchFamily="18" charset="2"/>
              </a:rPr>
              <a:t>3</a:t>
            </a:r>
            <a:r>
              <a:rPr lang="en-US" altLang="en-US" sz="1400" b="0" baseline="-25000">
                <a:sym typeface="Symbol" panose="05050102010706020507" pitchFamily="18" charset="2"/>
              </a:rPr>
              <a:t>g</a:t>
            </a:r>
          </a:p>
        </p:txBody>
      </p:sp>
      <p:sp>
        <p:nvSpPr>
          <p:cNvPr id="31785" name="Rectangle 47"/>
          <p:cNvSpPr>
            <a:spLocks noChangeArrowheads="1"/>
          </p:cNvSpPr>
          <p:nvPr/>
        </p:nvSpPr>
        <p:spPr bwMode="auto">
          <a:xfrm>
            <a:off x="2667000" y="1169988"/>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400" b="0">
                <a:sym typeface="Symbol" panose="05050102010706020507" pitchFamily="18" charset="2"/>
              </a:rPr>
              <a:t>3</a:t>
            </a:r>
            <a:r>
              <a:rPr lang="en-US" altLang="en-US" sz="1400" b="0" baseline="-25000">
                <a:sym typeface="Symbol" panose="05050102010706020507" pitchFamily="18" charset="2"/>
              </a:rPr>
              <a:t>u</a:t>
            </a:r>
            <a:r>
              <a:rPr lang="en-US" altLang="en-US" b="0">
                <a:sym typeface="Symbol" panose="05050102010706020507" pitchFamily="18" charset="2"/>
              </a:rPr>
              <a:t>*</a:t>
            </a:r>
          </a:p>
        </p:txBody>
      </p:sp>
      <p:sp>
        <p:nvSpPr>
          <p:cNvPr id="31786" name="Line 48"/>
          <p:cNvSpPr>
            <a:spLocks noChangeShapeType="1"/>
          </p:cNvSpPr>
          <p:nvPr/>
        </p:nvSpPr>
        <p:spPr bwMode="auto">
          <a:xfrm>
            <a:off x="1828800" y="23622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87" name="Line 49"/>
          <p:cNvSpPr>
            <a:spLocks noChangeShapeType="1"/>
          </p:cNvSpPr>
          <p:nvPr/>
        </p:nvSpPr>
        <p:spPr bwMode="auto">
          <a:xfrm>
            <a:off x="2438400" y="23622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88" name="Line 50"/>
          <p:cNvSpPr>
            <a:spLocks noChangeShapeType="1"/>
          </p:cNvSpPr>
          <p:nvPr/>
        </p:nvSpPr>
        <p:spPr bwMode="auto">
          <a:xfrm>
            <a:off x="1828800" y="35814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89" name="Line 51"/>
          <p:cNvSpPr>
            <a:spLocks noChangeShapeType="1"/>
          </p:cNvSpPr>
          <p:nvPr/>
        </p:nvSpPr>
        <p:spPr bwMode="auto">
          <a:xfrm>
            <a:off x="2438400" y="35814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1790" name="Group 52"/>
          <p:cNvGrpSpPr>
            <a:grpSpLocks/>
          </p:cNvGrpSpPr>
          <p:nvPr/>
        </p:nvGrpSpPr>
        <p:grpSpPr bwMode="auto">
          <a:xfrm>
            <a:off x="3352800" y="2957513"/>
            <a:ext cx="533400" cy="76200"/>
            <a:chOff x="2112" y="1680"/>
            <a:chExt cx="336" cy="48"/>
          </a:xfrm>
        </p:grpSpPr>
        <p:sp>
          <p:nvSpPr>
            <p:cNvPr id="31821" name="Line 53"/>
            <p:cNvSpPr>
              <a:spLocks noChangeShapeType="1"/>
            </p:cNvSpPr>
            <p:nvPr/>
          </p:nvSpPr>
          <p:spPr bwMode="auto">
            <a:xfrm>
              <a:off x="2112" y="1728"/>
              <a:ext cx="33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2" name="Line 54"/>
            <p:cNvSpPr>
              <a:spLocks noChangeShapeType="1"/>
            </p:cNvSpPr>
            <p:nvPr/>
          </p:nvSpPr>
          <p:spPr bwMode="auto">
            <a:xfrm>
              <a:off x="2112" y="1680"/>
              <a:ext cx="33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1791" name="Group 55"/>
          <p:cNvGrpSpPr>
            <a:grpSpLocks/>
          </p:cNvGrpSpPr>
          <p:nvPr/>
        </p:nvGrpSpPr>
        <p:grpSpPr bwMode="auto">
          <a:xfrm>
            <a:off x="914400" y="2895600"/>
            <a:ext cx="533400" cy="76200"/>
            <a:chOff x="2112" y="1680"/>
            <a:chExt cx="336" cy="48"/>
          </a:xfrm>
        </p:grpSpPr>
        <p:sp>
          <p:nvSpPr>
            <p:cNvPr id="31819" name="Line 56"/>
            <p:cNvSpPr>
              <a:spLocks noChangeShapeType="1"/>
            </p:cNvSpPr>
            <p:nvPr/>
          </p:nvSpPr>
          <p:spPr bwMode="auto">
            <a:xfrm>
              <a:off x="2112" y="1728"/>
              <a:ext cx="33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0" name="Line 57"/>
            <p:cNvSpPr>
              <a:spLocks noChangeShapeType="1"/>
            </p:cNvSpPr>
            <p:nvPr/>
          </p:nvSpPr>
          <p:spPr bwMode="auto">
            <a:xfrm>
              <a:off x="2112" y="1680"/>
              <a:ext cx="33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cxnSp>
        <p:nvCxnSpPr>
          <p:cNvPr id="31792" name="AutoShape 58"/>
          <p:cNvCxnSpPr>
            <a:cxnSpLocks noChangeShapeType="1"/>
            <a:stCxn id="31819" idx="1"/>
            <a:endCxn id="31786" idx="0"/>
          </p:cNvCxnSpPr>
          <p:nvPr/>
        </p:nvCxnSpPr>
        <p:spPr bwMode="auto">
          <a:xfrm flipV="1">
            <a:off x="1447800" y="2343150"/>
            <a:ext cx="381000" cy="647700"/>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1793" name="AutoShape 59"/>
          <p:cNvCxnSpPr>
            <a:cxnSpLocks noChangeShapeType="1"/>
            <a:stCxn id="31821" idx="0"/>
            <a:endCxn id="31787" idx="1"/>
          </p:cNvCxnSpPr>
          <p:nvPr/>
        </p:nvCxnSpPr>
        <p:spPr bwMode="auto">
          <a:xfrm flipH="1" flipV="1">
            <a:off x="2971800" y="2381250"/>
            <a:ext cx="381000" cy="633413"/>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1794" name="AutoShape 60"/>
          <p:cNvCxnSpPr>
            <a:cxnSpLocks noChangeShapeType="1"/>
            <a:stCxn id="31819" idx="1"/>
            <a:endCxn id="31788" idx="0"/>
          </p:cNvCxnSpPr>
          <p:nvPr/>
        </p:nvCxnSpPr>
        <p:spPr bwMode="auto">
          <a:xfrm>
            <a:off x="1447800" y="2990850"/>
            <a:ext cx="381000" cy="571500"/>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1795" name="AutoShape 61"/>
          <p:cNvCxnSpPr>
            <a:cxnSpLocks noChangeShapeType="1"/>
            <a:stCxn id="31821" idx="0"/>
            <a:endCxn id="31789" idx="1"/>
          </p:cNvCxnSpPr>
          <p:nvPr/>
        </p:nvCxnSpPr>
        <p:spPr bwMode="auto">
          <a:xfrm flipH="1">
            <a:off x="2971800" y="3014663"/>
            <a:ext cx="381000" cy="585787"/>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sp>
        <p:nvSpPr>
          <p:cNvPr id="31796" name="Rectangle 62"/>
          <p:cNvSpPr>
            <a:spLocks noChangeArrowheads="1"/>
          </p:cNvSpPr>
          <p:nvPr/>
        </p:nvSpPr>
        <p:spPr bwMode="auto">
          <a:xfrm>
            <a:off x="3062288" y="3429000"/>
            <a:ext cx="4429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400" b="0">
                <a:sym typeface="Symbol" panose="05050102010706020507" pitchFamily="18" charset="2"/>
              </a:rPr>
              <a:t>1</a:t>
            </a:r>
            <a:r>
              <a:rPr lang="en-US" altLang="en-US" sz="1400" b="0" baseline="-25000">
                <a:sym typeface="Symbol" panose="05050102010706020507" pitchFamily="18" charset="2"/>
              </a:rPr>
              <a:t>u</a:t>
            </a:r>
          </a:p>
        </p:txBody>
      </p:sp>
      <p:sp>
        <p:nvSpPr>
          <p:cNvPr id="31797" name="Rectangle 63"/>
          <p:cNvSpPr>
            <a:spLocks noChangeArrowheads="1"/>
          </p:cNvSpPr>
          <p:nvPr/>
        </p:nvSpPr>
        <p:spPr bwMode="auto">
          <a:xfrm>
            <a:off x="2992438" y="2185988"/>
            <a:ext cx="5222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400" b="0">
                <a:sym typeface="Symbol" panose="05050102010706020507" pitchFamily="18" charset="2"/>
              </a:rPr>
              <a:t>1</a:t>
            </a:r>
            <a:r>
              <a:rPr lang="en-US" altLang="en-US" sz="1400" b="0" baseline="-25000">
                <a:sym typeface="Symbol" panose="05050102010706020507" pitchFamily="18" charset="2"/>
              </a:rPr>
              <a:t>g</a:t>
            </a:r>
            <a:r>
              <a:rPr lang="en-US" altLang="en-US" b="0">
                <a:sym typeface="Symbol" panose="05050102010706020507" pitchFamily="18" charset="2"/>
              </a:rPr>
              <a:t>*</a:t>
            </a:r>
          </a:p>
        </p:txBody>
      </p:sp>
      <p:grpSp>
        <p:nvGrpSpPr>
          <p:cNvPr id="31798" name="Group 64"/>
          <p:cNvGrpSpPr>
            <a:grpSpLocks/>
          </p:cNvGrpSpPr>
          <p:nvPr/>
        </p:nvGrpSpPr>
        <p:grpSpPr bwMode="auto">
          <a:xfrm>
            <a:off x="1981200" y="3352800"/>
            <a:ext cx="152400" cy="457200"/>
            <a:chOff x="1344" y="2496"/>
            <a:chExt cx="96" cy="288"/>
          </a:xfrm>
        </p:grpSpPr>
        <p:sp>
          <p:nvSpPr>
            <p:cNvPr id="31817" name="Line 65"/>
            <p:cNvSpPr>
              <a:spLocks noChangeShapeType="1"/>
            </p:cNvSpPr>
            <p:nvPr/>
          </p:nvSpPr>
          <p:spPr bwMode="auto">
            <a:xfrm flipV="1">
              <a:off x="1344"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818" name="Line 66"/>
            <p:cNvSpPr>
              <a:spLocks noChangeShapeType="1"/>
            </p:cNvSpPr>
            <p:nvPr/>
          </p:nvSpPr>
          <p:spPr bwMode="auto">
            <a:xfrm>
              <a:off x="1440"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1799" name="Group 67"/>
          <p:cNvGrpSpPr>
            <a:grpSpLocks/>
          </p:cNvGrpSpPr>
          <p:nvPr/>
        </p:nvGrpSpPr>
        <p:grpSpPr bwMode="auto">
          <a:xfrm>
            <a:off x="2590800" y="3352800"/>
            <a:ext cx="152400" cy="457200"/>
            <a:chOff x="1344" y="2496"/>
            <a:chExt cx="96" cy="288"/>
          </a:xfrm>
        </p:grpSpPr>
        <p:sp>
          <p:nvSpPr>
            <p:cNvPr id="31815" name="Line 68"/>
            <p:cNvSpPr>
              <a:spLocks noChangeShapeType="1"/>
            </p:cNvSpPr>
            <p:nvPr/>
          </p:nvSpPr>
          <p:spPr bwMode="auto">
            <a:xfrm flipV="1">
              <a:off x="1344"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816" name="Line 69"/>
            <p:cNvSpPr>
              <a:spLocks noChangeShapeType="1"/>
            </p:cNvSpPr>
            <p:nvPr/>
          </p:nvSpPr>
          <p:spPr bwMode="auto">
            <a:xfrm>
              <a:off x="1440"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1800" name="Group 70"/>
          <p:cNvGrpSpPr>
            <a:grpSpLocks/>
          </p:cNvGrpSpPr>
          <p:nvPr/>
        </p:nvGrpSpPr>
        <p:grpSpPr bwMode="auto">
          <a:xfrm>
            <a:off x="2057400" y="2133600"/>
            <a:ext cx="152400" cy="457200"/>
            <a:chOff x="1344" y="2496"/>
            <a:chExt cx="96" cy="288"/>
          </a:xfrm>
        </p:grpSpPr>
        <p:sp>
          <p:nvSpPr>
            <p:cNvPr id="31813" name="Line 71"/>
            <p:cNvSpPr>
              <a:spLocks noChangeShapeType="1"/>
            </p:cNvSpPr>
            <p:nvPr/>
          </p:nvSpPr>
          <p:spPr bwMode="auto">
            <a:xfrm flipV="1">
              <a:off x="1344"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814" name="Line 72"/>
            <p:cNvSpPr>
              <a:spLocks noChangeShapeType="1"/>
            </p:cNvSpPr>
            <p:nvPr/>
          </p:nvSpPr>
          <p:spPr bwMode="auto">
            <a:xfrm>
              <a:off x="1440"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1801" name="Group 73"/>
          <p:cNvGrpSpPr>
            <a:grpSpLocks/>
          </p:cNvGrpSpPr>
          <p:nvPr/>
        </p:nvGrpSpPr>
        <p:grpSpPr bwMode="auto">
          <a:xfrm>
            <a:off x="2590800" y="2133600"/>
            <a:ext cx="152400" cy="457200"/>
            <a:chOff x="1344" y="2496"/>
            <a:chExt cx="96" cy="288"/>
          </a:xfrm>
        </p:grpSpPr>
        <p:sp>
          <p:nvSpPr>
            <p:cNvPr id="31811" name="Line 74"/>
            <p:cNvSpPr>
              <a:spLocks noChangeShapeType="1"/>
            </p:cNvSpPr>
            <p:nvPr/>
          </p:nvSpPr>
          <p:spPr bwMode="auto">
            <a:xfrm flipV="1">
              <a:off x="1344"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812" name="Line 75"/>
            <p:cNvSpPr>
              <a:spLocks noChangeShapeType="1"/>
            </p:cNvSpPr>
            <p:nvPr/>
          </p:nvSpPr>
          <p:spPr bwMode="auto">
            <a:xfrm>
              <a:off x="1440"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1802" name="Text Box 76"/>
          <p:cNvSpPr txBox="1">
            <a:spLocks noChangeArrowheads="1"/>
          </p:cNvSpPr>
          <p:nvPr/>
        </p:nvSpPr>
        <p:spPr bwMode="auto">
          <a:xfrm>
            <a:off x="2847975" y="76200"/>
            <a:ext cx="3171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2000"/>
              <a:t>Molecular Orbital Theory</a:t>
            </a:r>
          </a:p>
        </p:txBody>
      </p:sp>
      <p:sp>
        <p:nvSpPr>
          <p:cNvPr id="31803" name="Text Box 77"/>
          <p:cNvSpPr txBox="1">
            <a:spLocks noChangeArrowheads="1"/>
          </p:cNvSpPr>
          <p:nvPr/>
        </p:nvSpPr>
        <p:spPr bwMode="auto">
          <a:xfrm>
            <a:off x="1447800" y="365125"/>
            <a:ext cx="22621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2000" b="0"/>
              <a:t>MO diagram for F</a:t>
            </a:r>
            <a:r>
              <a:rPr lang="en-US" altLang="en-US" sz="2000" b="0" baseline="-25000"/>
              <a:t>2</a:t>
            </a:r>
          </a:p>
        </p:txBody>
      </p:sp>
      <p:sp>
        <p:nvSpPr>
          <p:cNvPr id="31804" name="Text Box 78"/>
          <p:cNvSpPr txBox="1">
            <a:spLocks noChangeArrowheads="1"/>
          </p:cNvSpPr>
          <p:nvPr/>
        </p:nvSpPr>
        <p:spPr bwMode="auto">
          <a:xfrm>
            <a:off x="3846513" y="2819400"/>
            <a:ext cx="5984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200" b="0" dirty="0">
                <a:solidFill>
                  <a:srgbClr val="FF0000"/>
                </a:solidFill>
              </a:rPr>
              <a:t>(</a:t>
            </a:r>
            <a:r>
              <a:rPr lang="en-US" altLang="en-US" sz="1200" b="0" dirty="0" err="1">
                <a:solidFill>
                  <a:srgbClr val="FF0000"/>
                </a:solidFill>
              </a:rPr>
              <a:t>p</a:t>
            </a:r>
            <a:r>
              <a:rPr lang="en-US" altLang="en-US" sz="1200" b="0" baseline="-25000" dirty="0" err="1">
                <a:solidFill>
                  <a:srgbClr val="FF0000"/>
                </a:solidFill>
              </a:rPr>
              <a:t>x</a:t>
            </a:r>
            <a:r>
              <a:rPr lang="en-US" altLang="en-US" sz="1200" b="0" dirty="0" err="1">
                <a:solidFill>
                  <a:srgbClr val="FF0000"/>
                </a:solidFill>
              </a:rPr>
              <a:t>,p</a:t>
            </a:r>
            <a:r>
              <a:rPr lang="en-US" altLang="en-US" sz="1200" b="0" baseline="-25000" dirty="0" err="1">
                <a:solidFill>
                  <a:srgbClr val="FF0000"/>
                </a:solidFill>
              </a:rPr>
              <a:t>y</a:t>
            </a:r>
            <a:r>
              <a:rPr lang="en-US" altLang="en-US" sz="1200" b="0" dirty="0">
                <a:solidFill>
                  <a:srgbClr val="FF0000"/>
                </a:solidFill>
              </a:rPr>
              <a:t>)</a:t>
            </a:r>
          </a:p>
        </p:txBody>
      </p:sp>
      <p:sp>
        <p:nvSpPr>
          <p:cNvPr id="31805" name="Text Box 79"/>
          <p:cNvSpPr txBox="1">
            <a:spLocks noChangeArrowheads="1"/>
          </p:cNvSpPr>
          <p:nvPr/>
        </p:nvSpPr>
        <p:spPr bwMode="auto">
          <a:xfrm>
            <a:off x="3871913" y="2971800"/>
            <a:ext cx="3190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200" b="0"/>
              <a:t>p</a:t>
            </a:r>
            <a:r>
              <a:rPr lang="en-US" altLang="en-US" sz="1200" b="0" baseline="-25000"/>
              <a:t>z</a:t>
            </a:r>
            <a:endParaRPr lang="en-US" altLang="en-US" sz="1200" b="0"/>
          </a:p>
        </p:txBody>
      </p:sp>
      <p:sp>
        <p:nvSpPr>
          <p:cNvPr id="31806" name="Text Box 81"/>
          <p:cNvSpPr txBox="1">
            <a:spLocks noChangeArrowheads="1"/>
          </p:cNvSpPr>
          <p:nvPr/>
        </p:nvSpPr>
        <p:spPr bwMode="auto">
          <a:xfrm>
            <a:off x="5562600" y="962025"/>
            <a:ext cx="3505200" cy="4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spcBef>
                <a:spcPct val="50000"/>
              </a:spcBef>
            </a:pPr>
            <a:r>
              <a:rPr lang="en-US" altLang="en-US" b="0" dirty="0"/>
              <a:t>Another key feature of such diagrams is that the </a:t>
            </a:r>
            <a:r>
              <a:rPr lang="en-US" altLang="en-US" b="0" dirty="0">
                <a:sym typeface="Symbol" panose="05050102010706020507" pitchFamily="18" charset="2"/>
              </a:rPr>
              <a:t>-type </a:t>
            </a:r>
            <a:r>
              <a:rPr lang="en-US" altLang="en-US" b="0" dirty="0"/>
              <a:t>MO’s formed by the combinations of the </a:t>
            </a:r>
            <a:r>
              <a:rPr lang="en-US" altLang="en-US" b="0" dirty="0" err="1"/>
              <a:t>p</a:t>
            </a:r>
            <a:r>
              <a:rPr lang="en-US" altLang="en-US" b="0" baseline="-25000" dirty="0" err="1"/>
              <a:t>x</a:t>
            </a:r>
            <a:r>
              <a:rPr lang="en-US" altLang="en-US" b="0" dirty="0"/>
              <a:t> and </a:t>
            </a:r>
            <a:r>
              <a:rPr lang="en-US" altLang="en-US" b="0" dirty="0" err="1"/>
              <a:t>p</a:t>
            </a:r>
            <a:r>
              <a:rPr lang="en-US" altLang="en-US" b="0" baseline="-25000" dirty="0" err="1"/>
              <a:t>y</a:t>
            </a:r>
            <a:r>
              <a:rPr lang="en-US" altLang="en-US" b="0" dirty="0"/>
              <a:t> orbitals make degenerate sets (i.e. they are identical in energy).</a:t>
            </a:r>
          </a:p>
          <a:p>
            <a:pPr eaLnBrk="1" hangingPunct="1">
              <a:spcBef>
                <a:spcPct val="50000"/>
              </a:spcBef>
            </a:pPr>
            <a:endParaRPr lang="en-US" altLang="en-US" b="0" dirty="0"/>
          </a:p>
          <a:p>
            <a:pPr eaLnBrk="1" hangingPunct="1">
              <a:spcBef>
                <a:spcPct val="50000"/>
              </a:spcBef>
            </a:pPr>
            <a:r>
              <a:rPr lang="en-US" altLang="en-US" b="0" dirty="0"/>
              <a:t>The highest occupied molecular orbitals (HOMOs) are the 1</a:t>
            </a:r>
            <a:r>
              <a:rPr lang="en-US" altLang="en-US" b="0" dirty="0">
                <a:sym typeface="Symbol" panose="05050102010706020507" pitchFamily="18" charset="2"/>
              </a:rPr>
              <a:t></a:t>
            </a:r>
            <a:r>
              <a:rPr lang="en-US" altLang="en-US" b="0" baseline="-25000" dirty="0">
                <a:sym typeface="Symbol" panose="05050102010706020507" pitchFamily="18" charset="2"/>
              </a:rPr>
              <a:t>g</a:t>
            </a:r>
            <a:r>
              <a:rPr lang="en-US" altLang="en-US" b="0" dirty="0">
                <a:sym typeface="Symbol" panose="05050102010706020507" pitchFamily="18" charset="2"/>
              </a:rPr>
              <a:t>* pair - these correspond to some of the “lone pair” orbitals in the molecule and this is where F</a:t>
            </a:r>
            <a:r>
              <a:rPr lang="en-US" altLang="en-US" b="0" baseline="-25000" dirty="0">
                <a:sym typeface="Symbol" panose="05050102010706020507" pitchFamily="18" charset="2"/>
              </a:rPr>
              <a:t>2</a:t>
            </a:r>
            <a:r>
              <a:rPr lang="en-US" altLang="en-US" b="0" dirty="0">
                <a:sym typeface="Symbol" panose="05050102010706020507" pitchFamily="18" charset="2"/>
              </a:rPr>
              <a:t> will react as an electron donor. </a:t>
            </a:r>
          </a:p>
          <a:p>
            <a:pPr eaLnBrk="1" hangingPunct="1">
              <a:spcBef>
                <a:spcPct val="50000"/>
              </a:spcBef>
            </a:pPr>
            <a:endParaRPr lang="en-US" altLang="en-US" b="0" dirty="0">
              <a:sym typeface="Symbol" panose="05050102010706020507" pitchFamily="18" charset="2"/>
            </a:endParaRPr>
          </a:p>
          <a:p>
            <a:pPr eaLnBrk="1" hangingPunct="1">
              <a:spcBef>
                <a:spcPct val="50000"/>
              </a:spcBef>
            </a:pPr>
            <a:r>
              <a:rPr lang="en-US" altLang="en-US" b="0" dirty="0"/>
              <a:t>The lowest unoccupied molecular orbital (LUMO) is the 3</a:t>
            </a:r>
            <a:r>
              <a:rPr lang="en-US" altLang="en-US" b="0" dirty="0">
                <a:sym typeface="Symbol" panose="05050102010706020507" pitchFamily="18" charset="2"/>
              </a:rPr>
              <a:t></a:t>
            </a:r>
            <a:r>
              <a:rPr lang="en-US" altLang="en-US" b="0" baseline="-25000" dirty="0">
                <a:sym typeface="Symbol" panose="05050102010706020507" pitchFamily="18" charset="2"/>
              </a:rPr>
              <a:t>u</a:t>
            </a:r>
            <a:r>
              <a:rPr lang="en-US" altLang="en-US" b="0" dirty="0">
                <a:sym typeface="Symbol" panose="05050102010706020507" pitchFamily="18" charset="2"/>
              </a:rPr>
              <a:t>* orbital - this is where F</a:t>
            </a:r>
            <a:r>
              <a:rPr lang="en-US" altLang="en-US" b="0" baseline="-25000" dirty="0">
                <a:sym typeface="Symbol" panose="05050102010706020507" pitchFamily="18" charset="2"/>
              </a:rPr>
              <a:t>2</a:t>
            </a:r>
            <a:r>
              <a:rPr lang="en-US" altLang="en-US" b="0" dirty="0">
                <a:sym typeface="Symbol" panose="05050102010706020507" pitchFamily="18" charset="2"/>
              </a:rPr>
              <a:t> will react as an electron acceptor.</a:t>
            </a:r>
          </a:p>
        </p:txBody>
      </p:sp>
      <p:sp>
        <p:nvSpPr>
          <p:cNvPr id="31807" name="Rectangle 90"/>
          <p:cNvSpPr>
            <a:spLocks noChangeArrowheads="1"/>
          </p:cNvSpPr>
          <p:nvPr/>
        </p:nvSpPr>
        <p:spPr bwMode="auto">
          <a:xfrm>
            <a:off x="477838" y="2209800"/>
            <a:ext cx="8175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b="0">
                <a:solidFill>
                  <a:srgbClr val="FF0000"/>
                </a:solidFill>
              </a:rPr>
              <a:t>HOMO</a:t>
            </a:r>
          </a:p>
        </p:txBody>
      </p:sp>
      <p:cxnSp>
        <p:nvCxnSpPr>
          <p:cNvPr id="31808" name="AutoShape 91"/>
          <p:cNvCxnSpPr>
            <a:cxnSpLocks noChangeShapeType="1"/>
            <a:stCxn id="31807" idx="3"/>
          </p:cNvCxnSpPr>
          <p:nvPr/>
        </p:nvCxnSpPr>
        <p:spPr bwMode="auto">
          <a:xfrm flipV="1">
            <a:off x="1295400" y="2362200"/>
            <a:ext cx="457200" cy="15875"/>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31809" name="Rectangle 92"/>
          <p:cNvSpPr>
            <a:spLocks noChangeArrowheads="1"/>
          </p:cNvSpPr>
          <p:nvPr/>
        </p:nvSpPr>
        <p:spPr bwMode="auto">
          <a:xfrm>
            <a:off x="838200" y="1219200"/>
            <a:ext cx="771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b="0">
                <a:solidFill>
                  <a:srgbClr val="FF0000"/>
                </a:solidFill>
              </a:rPr>
              <a:t>LUMO</a:t>
            </a:r>
          </a:p>
        </p:txBody>
      </p:sp>
      <p:cxnSp>
        <p:nvCxnSpPr>
          <p:cNvPr id="31810" name="AutoShape 93"/>
          <p:cNvCxnSpPr>
            <a:cxnSpLocks noChangeShapeType="1"/>
            <a:stCxn id="31809" idx="3"/>
          </p:cNvCxnSpPr>
          <p:nvPr/>
        </p:nvCxnSpPr>
        <p:spPr bwMode="auto">
          <a:xfrm flipV="1">
            <a:off x="1609725" y="1371600"/>
            <a:ext cx="457200" cy="15875"/>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F2(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8525" y="2057400"/>
            <a:ext cx="981075"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3" descr="F2(h-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981200"/>
            <a:ext cx="8953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4" descr="F2(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990600"/>
            <a:ext cx="11430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descr="F2(h-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6775" y="4113213"/>
            <a:ext cx="10890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6" descr="F2(h-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4057650"/>
            <a:ext cx="92551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7" descr="F2(h-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46525" y="3282950"/>
            <a:ext cx="100647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8" descr="F2(h-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400" y="4824413"/>
            <a:ext cx="820738"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9" descr="F2(h-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2400" y="5486400"/>
            <a:ext cx="8159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8" name="Line 10"/>
          <p:cNvSpPr>
            <a:spLocks noChangeShapeType="1"/>
          </p:cNvSpPr>
          <p:nvPr/>
        </p:nvSpPr>
        <p:spPr bwMode="auto">
          <a:xfrm>
            <a:off x="990600" y="54356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9" name="Line 11"/>
          <p:cNvSpPr>
            <a:spLocks noChangeShapeType="1"/>
          </p:cNvSpPr>
          <p:nvPr/>
        </p:nvSpPr>
        <p:spPr bwMode="auto">
          <a:xfrm>
            <a:off x="3276600" y="54356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0" name="Line 12"/>
          <p:cNvSpPr>
            <a:spLocks noChangeShapeType="1"/>
          </p:cNvSpPr>
          <p:nvPr/>
        </p:nvSpPr>
        <p:spPr bwMode="auto">
          <a:xfrm>
            <a:off x="2133600" y="51054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1" name="Line 13"/>
          <p:cNvSpPr>
            <a:spLocks noChangeShapeType="1"/>
          </p:cNvSpPr>
          <p:nvPr/>
        </p:nvSpPr>
        <p:spPr bwMode="auto">
          <a:xfrm>
            <a:off x="2133600" y="59436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32782" name="AutoShape 14"/>
          <p:cNvCxnSpPr>
            <a:cxnSpLocks noChangeShapeType="1"/>
            <a:stCxn id="32778" idx="1"/>
            <a:endCxn id="32781" idx="0"/>
          </p:cNvCxnSpPr>
          <p:nvPr/>
        </p:nvCxnSpPr>
        <p:spPr bwMode="auto">
          <a:xfrm>
            <a:off x="1524000" y="5454650"/>
            <a:ext cx="609600" cy="469900"/>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2783" name="AutoShape 15"/>
          <p:cNvCxnSpPr>
            <a:cxnSpLocks noChangeShapeType="1"/>
            <a:stCxn id="32781" idx="1"/>
            <a:endCxn id="32779" idx="0"/>
          </p:cNvCxnSpPr>
          <p:nvPr/>
        </p:nvCxnSpPr>
        <p:spPr bwMode="auto">
          <a:xfrm flipV="1">
            <a:off x="2667000" y="5416550"/>
            <a:ext cx="609600" cy="546100"/>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2784" name="AutoShape 16"/>
          <p:cNvCxnSpPr>
            <a:cxnSpLocks noChangeShapeType="1"/>
            <a:stCxn id="32778" idx="1"/>
            <a:endCxn id="32780" idx="0"/>
          </p:cNvCxnSpPr>
          <p:nvPr/>
        </p:nvCxnSpPr>
        <p:spPr bwMode="auto">
          <a:xfrm flipV="1">
            <a:off x="1524000" y="5086350"/>
            <a:ext cx="609600" cy="368300"/>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2785" name="AutoShape 17"/>
          <p:cNvCxnSpPr>
            <a:cxnSpLocks noChangeShapeType="1"/>
            <a:stCxn id="32779" idx="0"/>
            <a:endCxn id="32780" idx="1"/>
          </p:cNvCxnSpPr>
          <p:nvPr/>
        </p:nvCxnSpPr>
        <p:spPr bwMode="auto">
          <a:xfrm flipH="1" flipV="1">
            <a:off x="2667000" y="5124450"/>
            <a:ext cx="609600" cy="292100"/>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grpSp>
        <p:nvGrpSpPr>
          <p:cNvPr id="32786" name="Group 18"/>
          <p:cNvGrpSpPr>
            <a:grpSpLocks/>
          </p:cNvGrpSpPr>
          <p:nvPr/>
        </p:nvGrpSpPr>
        <p:grpSpPr bwMode="auto">
          <a:xfrm>
            <a:off x="2324100" y="5715000"/>
            <a:ext cx="152400" cy="457200"/>
            <a:chOff x="1344" y="2496"/>
            <a:chExt cx="96" cy="288"/>
          </a:xfrm>
        </p:grpSpPr>
        <p:sp>
          <p:nvSpPr>
            <p:cNvPr id="32842" name="Line 19"/>
            <p:cNvSpPr>
              <a:spLocks noChangeShapeType="1"/>
            </p:cNvSpPr>
            <p:nvPr/>
          </p:nvSpPr>
          <p:spPr bwMode="auto">
            <a:xfrm flipV="1">
              <a:off x="1344"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43" name="Line 20"/>
            <p:cNvSpPr>
              <a:spLocks noChangeShapeType="1"/>
            </p:cNvSpPr>
            <p:nvPr/>
          </p:nvSpPr>
          <p:spPr bwMode="auto">
            <a:xfrm>
              <a:off x="1440"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2787" name="Text Box 21"/>
          <p:cNvSpPr txBox="1">
            <a:spLocks noChangeArrowheads="1"/>
          </p:cNvSpPr>
          <p:nvPr/>
        </p:nvSpPr>
        <p:spPr bwMode="auto">
          <a:xfrm>
            <a:off x="1066800" y="7000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800" b="0"/>
              <a:t>B</a:t>
            </a:r>
          </a:p>
        </p:txBody>
      </p:sp>
      <p:sp>
        <p:nvSpPr>
          <p:cNvPr id="32788" name="Line 22"/>
          <p:cNvSpPr>
            <a:spLocks noChangeShapeType="1"/>
          </p:cNvSpPr>
          <p:nvPr/>
        </p:nvSpPr>
        <p:spPr bwMode="auto">
          <a:xfrm flipV="1">
            <a:off x="457200" y="914400"/>
            <a:ext cx="0" cy="5867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89" name="Text Box 23"/>
          <p:cNvSpPr txBox="1">
            <a:spLocks noChangeArrowheads="1"/>
          </p:cNvSpPr>
          <p:nvPr/>
        </p:nvSpPr>
        <p:spPr bwMode="auto">
          <a:xfrm rot="-5400000">
            <a:off x="-270668" y="3471068"/>
            <a:ext cx="908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800" b="0"/>
              <a:t>Energy</a:t>
            </a:r>
          </a:p>
        </p:txBody>
      </p:sp>
      <p:sp>
        <p:nvSpPr>
          <p:cNvPr id="32790" name="Text Box 24"/>
          <p:cNvSpPr txBox="1">
            <a:spLocks noChangeArrowheads="1"/>
          </p:cNvSpPr>
          <p:nvPr/>
        </p:nvSpPr>
        <p:spPr bwMode="auto">
          <a:xfrm>
            <a:off x="3409950" y="6858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800" b="0"/>
              <a:t>B</a:t>
            </a:r>
          </a:p>
        </p:txBody>
      </p:sp>
      <p:sp>
        <p:nvSpPr>
          <p:cNvPr id="32791" name="Text Box 25"/>
          <p:cNvSpPr txBox="1">
            <a:spLocks noChangeArrowheads="1"/>
          </p:cNvSpPr>
          <p:nvPr/>
        </p:nvSpPr>
        <p:spPr bwMode="auto">
          <a:xfrm>
            <a:off x="2259013" y="700088"/>
            <a:ext cx="420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800" b="0"/>
              <a:t>B</a:t>
            </a:r>
            <a:r>
              <a:rPr lang="en-US" altLang="en-US" sz="1800" b="0" baseline="-25000"/>
              <a:t>2</a:t>
            </a:r>
          </a:p>
        </p:txBody>
      </p:sp>
      <p:sp>
        <p:nvSpPr>
          <p:cNvPr id="32792" name="Text Box 26"/>
          <p:cNvSpPr txBox="1">
            <a:spLocks noChangeArrowheads="1"/>
          </p:cNvSpPr>
          <p:nvPr/>
        </p:nvSpPr>
        <p:spPr bwMode="auto">
          <a:xfrm>
            <a:off x="685800" y="5410200"/>
            <a:ext cx="37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400" b="0"/>
              <a:t>2s</a:t>
            </a:r>
          </a:p>
        </p:txBody>
      </p:sp>
      <p:sp>
        <p:nvSpPr>
          <p:cNvPr id="32793" name="Text Box 27"/>
          <p:cNvSpPr txBox="1">
            <a:spLocks noChangeArrowheads="1"/>
          </p:cNvSpPr>
          <p:nvPr/>
        </p:nvSpPr>
        <p:spPr bwMode="auto">
          <a:xfrm>
            <a:off x="3460750" y="5410200"/>
            <a:ext cx="37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400" b="0"/>
              <a:t>2s</a:t>
            </a:r>
          </a:p>
        </p:txBody>
      </p:sp>
      <p:sp>
        <p:nvSpPr>
          <p:cNvPr id="32794" name="Rectangle 28"/>
          <p:cNvSpPr>
            <a:spLocks noChangeArrowheads="1"/>
          </p:cNvSpPr>
          <p:nvPr/>
        </p:nvSpPr>
        <p:spPr bwMode="auto">
          <a:xfrm>
            <a:off x="2667000" y="5791200"/>
            <a:ext cx="4540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400" b="0">
                <a:sym typeface="Symbol" panose="05050102010706020507" pitchFamily="18" charset="2"/>
              </a:rPr>
              <a:t>2</a:t>
            </a:r>
            <a:r>
              <a:rPr lang="en-US" altLang="en-US" sz="1400" b="0" baseline="-25000">
                <a:sym typeface="Symbol" panose="05050102010706020507" pitchFamily="18" charset="2"/>
              </a:rPr>
              <a:t>g</a:t>
            </a:r>
          </a:p>
        </p:txBody>
      </p:sp>
      <p:sp>
        <p:nvSpPr>
          <p:cNvPr id="32795" name="Rectangle 29"/>
          <p:cNvSpPr>
            <a:spLocks noChangeArrowheads="1"/>
          </p:cNvSpPr>
          <p:nvPr/>
        </p:nvSpPr>
        <p:spPr bwMode="auto">
          <a:xfrm>
            <a:off x="2752725" y="4918075"/>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400" b="0">
                <a:sym typeface="Symbol" panose="05050102010706020507" pitchFamily="18" charset="2"/>
              </a:rPr>
              <a:t>2</a:t>
            </a:r>
            <a:r>
              <a:rPr lang="en-US" altLang="en-US" sz="1400" b="0" baseline="-25000">
                <a:sym typeface="Symbol" panose="05050102010706020507" pitchFamily="18" charset="2"/>
              </a:rPr>
              <a:t>u</a:t>
            </a:r>
            <a:r>
              <a:rPr lang="en-US" altLang="en-US" b="0">
                <a:sym typeface="Symbol" panose="05050102010706020507" pitchFamily="18" charset="2"/>
              </a:rPr>
              <a:t>*</a:t>
            </a:r>
          </a:p>
        </p:txBody>
      </p:sp>
      <p:grpSp>
        <p:nvGrpSpPr>
          <p:cNvPr id="32796" name="Group 30"/>
          <p:cNvGrpSpPr>
            <a:grpSpLocks/>
          </p:cNvGrpSpPr>
          <p:nvPr/>
        </p:nvGrpSpPr>
        <p:grpSpPr bwMode="auto">
          <a:xfrm>
            <a:off x="2286000" y="4876800"/>
            <a:ext cx="152400" cy="457200"/>
            <a:chOff x="1344" y="2496"/>
            <a:chExt cx="96" cy="288"/>
          </a:xfrm>
        </p:grpSpPr>
        <p:sp>
          <p:nvSpPr>
            <p:cNvPr id="32840" name="Line 31"/>
            <p:cNvSpPr>
              <a:spLocks noChangeShapeType="1"/>
            </p:cNvSpPr>
            <p:nvPr/>
          </p:nvSpPr>
          <p:spPr bwMode="auto">
            <a:xfrm flipV="1">
              <a:off x="1344"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41" name="Line 32"/>
            <p:cNvSpPr>
              <a:spLocks noChangeShapeType="1"/>
            </p:cNvSpPr>
            <p:nvPr/>
          </p:nvSpPr>
          <p:spPr bwMode="auto">
            <a:xfrm>
              <a:off x="1440"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2797" name="Line 33"/>
          <p:cNvSpPr>
            <a:spLocks noChangeShapeType="1"/>
          </p:cNvSpPr>
          <p:nvPr/>
        </p:nvSpPr>
        <p:spPr bwMode="auto">
          <a:xfrm>
            <a:off x="914400" y="3062288"/>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8" name="Line 34"/>
          <p:cNvSpPr>
            <a:spLocks noChangeShapeType="1"/>
          </p:cNvSpPr>
          <p:nvPr/>
        </p:nvSpPr>
        <p:spPr bwMode="auto">
          <a:xfrm>
            <a:off x="3352800" y="31242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9" name="Line 35"/>
          <p:cNvSpPr>
            <a:spLocks noChangeShapeType="1"/>
          </p:cNvSpPr>
          <p:nvPr/>
        </p:nvSpPr>
        <p:spPr bwMode="auto">
          <a:xfrm>
            <a:off x="2133600" y="13716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0" name="Line 36"/>
          <p:cNvSpPr>
            <a:spLocks noChangeShapeType="1"/>
          </p:cNvSpPr>
          <p:nvPr/>
        </p:nvSpPr>
        <p:spPr bwMode="auto">
          <a:xfrm>
            <a:off x="2133600" y="35814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32801" name="AutoShape 37"/>
          <p:cNvCxnSpPr>
            <a:cxnSpLocks noChangeShapeType="1"/>
            <a:stCxn id="32797" idx="1"/>
            <a:endCxn id="32800" idx="0"/>
          </p:cNvCxnSpPr>
          <p:nvPr/>
        </p:nvCxnSpPr>
        <p:spPr bwMode="auto">
          <a:xfrm>
            <a:off x="1447800" y="3081338"/>
            <a:ext cx="685800" cy="481012"/>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2802" name="AutoShape 38"/>
          <p:cNvCxnSpPr>
            <a:cxnSpLocks noChangeShapeType="1"/>
            <a:stCxn id="32800" idx="1"/>
            <a:endCxn id="32798" idx="0"/>
          </p:cNvCxnSpPr>
          <p:nvPr/>
        </p:nvCxnSpPr>
        <p:spPr bwMode="auto">
          <a:xfrm flipV="1">
            <a:off x="2667000" y="3105150"/>
            <a:ext cx="685800" cy="495300"/>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2803" name="AutoShape 39"/>
          <p:cNvCxnSpPr>
            <a:cxnSpLocks noChangeShapeType="1"/>
            <a:stCxn id="32797" idx="1"/>
            <a:endCxn id="32799" idx="0"/>
          </p:cNvCxnSpPr>
          <p:nvPr/>
        </p:nvCxnSpPr>
        <p:spPr bwMode="auto">
          <a:xfrm flipV="1">
            <a:off x="1447800" y="1352550"/>
            <a:ext cx="685800" cy="1728788"/>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2804" name="AutoShape 40"/>
          <p:cNvCxnSpPr>
            <a:cxnSpLocks noChangeShapeType="1"/>
            <a:stCxn id="32798" idx="0"/>
            <a:endCxn id="32799" idx="1"/>
          </p:cNvCxnSpPr>
          <p:nvPr/>
        </p:nvCxnSpPr>
        <p:spPr bwMode="auto">
          <a:xfrm flipH="1" flipV="1">
            <a:off x="2667000" y="1390650"/>
            <a:ext cx="685800" cy="1714500"/>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sp>
        <p:nvSpPr>
          <p:cNvPr id="32805" name="Text Box 44"/>
          <p:cNvSpPr txBox="1">
            <a:spLocks noChangeArrowheads="1"/>
          </p:cNvSpPr>
          <p:nvPr/>
        </p:nvSpPr>
        <p:spPr bwMode="auto">
          <a:xfrm>
            <a:off x="533400" y="2819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400" b="0"/>
              <a:t>2p</a:t>
            </a:r>
          </a:p>
        </p:txBody>
      </p:sp>
      <p:sp>
        <p:nvSpPr>
          <p:cNvPr id="32806" name="Text Box 45"/>
          <p:cNvSpPr txBox="1">
            <a:spLocks noChangeArrowheads="1"/>
          </p:cNvSpPr>
          <p:nvPr/>
        </p:nvSpPr>
        <p:spPr bwMode="auto">
          <a:xfrm>
            <a:off x="3429000" y="31242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400" b="0"/>
              <a:t>2p</a:t>
            </a:r>
          </a:p>
        </p:txBody>
      </p:sp>
      <p:sp>
        <p:nvSpPr>
          <p:cNvPr id="32807" name="Rectangle 46"/>
          <p:cNvSpPr>
            <a:spLocks noChangeArrowheads="1"/>
          </p:cNvSpPr>
          <p:nvPr/>
        </p:nvSpPr>
        <p:spPr bwMode="auto">
          <a:xfrm>
            <a:off x="2667000" y="3417888"/>
            <a:ext cx="4540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400" b="0">
                <a:sym typeface="Symbol" panose="05050102010706020507" pitchFamily="18" charset="2"/>
              </a:rPr>
              <a:t>3</a:t>
            </a:r>
            <a:r>
              <a:rPr lang="en-US" altLang="en-US" sz="1400" b="0" baseline="-25000">
                <a:sym typeface="Symbol" panose="05050102010706020507" pitchFamily="18" charset="2"/>
              </a:rPr>
              <a:t>g</a:t>
            </a:r>
          </a:p>
        </p:txBody>
      </p:sp>
      <p:sp>
        <p:nvSpPr>
          <p:cNvPr id="32808" name="Rectangle 47"/>
          <p:cNvSpPr>
            <a:spLocks noChangeArrowheads="1"/>
          </p:cNvSpPr>
          <p:nvPr/>
        </p:nvSpPr>
        <p:spPr bwMode="auto">
          <a:xfrm>
            <a:off x="2667000" y="1169988"/>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400" b="0">
                <a:sym typeface="Symbol" panose="05050102010706020507" pitchFamily="18" charset="2"/>
              </a:rPr>
              <a:t>3</a:t>
            </a:r>
            <a:r>
              <a:rPr lang="en-US" altLang="en-US" sz="1400" b="0" baseline="-25000">
                <a:sym typeface="Symbol" panose="05050102010706020507" pitchFamily="18" charset="2"/>
              </a:rPr>
              <a:t>u</a:t>
            </a:r>
            <a:r>
              <a:rPr lang="en-US" altLang="en-US" b="0">
                <a:sym typeface="Symbol" panose="05050102010706020507" pitchFamily="18" charset="2"/>
              </a:rPr>
              <a:t>*</a:t>
            </a:r>
          </a:p>
        </p:txBody>
      </p:sp>
      <p:sp>
        <p:nvSpPr>
          <p:cNvPr id="32809" name="Line 48"/>
          <p:cNvSpPr>
            <a:spLocks noChangeShapeType="1"/>
          </p:cNvSpPr>
          <p:nvPr/>
        </p:nvSpPr>
        <p:spPr bwMode="auto">
          <a:xfrm>
            <a:off x="1828800" y="25146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10" name="Line 49"/>
          <p:cNvSpPr>
            <a:spLocks noChangeShapeType="1"/>
          </p:cNvSpPr>
          <p:nvPr/>
        </p:nvSpPr>
        <p:spPr bwMode="auto">
          <a:xfrm>
            <a:off x="2438400" y="25146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11" name="Line 50"/>
          <p:cNvSpPr>
            <a:spLocks noChangeShapeType="1"/>
          </p:cNvSpPr>
          <p:nvPr/>
        </p:nvSpPr>
        <p:spPr bwMode="auto">
          <a:xfrm>
            <a:off x="1828800" y="44196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12" name="Line 51"/>
          <p:cNvSpPr>
            <a:spLocks noChangeShapeType="1"/>
          </p:cNvSpPr>
          <p:nvPr/>
        </p:nvSpPr>
        <p:spPr bwMode="auto">
          <a:xfrm>
            <a:off x="2438400" y="44196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2813" name="Group 52"/>
          <p:cNvGrpSpPr>
            <a:grpSpLocks/>
          </p:cNvGrpSpPr>
          <p:nvPr/>
        </p:nvGrpSpPr>
        <p:grpSpPr bwMode="auto">
          <a:xfrm>
            <a:off x="3352800" y="2957513"/>
            <a:ext cx="533400" cy="76200"/>
            <a:chOff x="2112" y="1680"/>
            <a:chExt cx="336" cy="48"/>
          </a:xfrm>
        </p:grpSpPr>
        <p:sp>
          <p:nvSpPr>
            <p:cNvPr id="32838" name="Line 53"/>
            <p:cNvSpPr>
              <a:spLocks noChangeShapeType="1"/>
            </p:cNvSpPr>
            <p:nvPr/>
          </p:nvSpPr>
          <p:spPr bwMode="auto">
            <a:xfrm>
              <a:off x="2112" y="1728"/>
              <a:ext cx="33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39" name="Line 54"/>
            <p:cNvSpPr>
              <a:spLocks noChangeShapeType="1"/>
            </p:cNvSpPr>
            <p:nvPr/>
          </p:nvSpPr>
          <p:spPr bwMode="auto">
            <a:xfrm>
              <a:off x="2112" y="1680"/>
              <a:ext cx="33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2814" name="Group 55"/>
          <p:cNvGrpSpPr>
            <a:grpSpLocks/>
          </p:cNvGrpSpPr>
          <p:nvPr/>
        </p:nvGrpSpPr>
        <p:grpSpPr bwMode="auto">
          <a:xfrm>
            <a:off x="914400" y="2895600"/>
            <a:ext cx="533400" cy="76200"/>
            <a:chOff x="2112" y="1680"/>
            <a:chExt cx="336" cy="48"/>
          </a:xfrm>
        </p:grpSpPr>
        <p:sp>
          <p:nvSpPr>
            <p:cNvPr id="32836" name="Line 56"/>
            <p:cNvSpPr>
              <a:spLocks noChangeShapeType="1"/>
            </p:cNvSpPr>
            <p:nvPr/>
          </p:nvSpPr>
          <p:spPr bwMode="auto">
            <a:xfrm>
              <a:off x="2112" y="1728"/>
              <a:ext cx="33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37" name="Line 57"/>
            <p:cNvSpPr>
              <a:spLocks noChangeShapeType="1"/>
            </p:cNvSpPr>
            <p:nvPr/>
          </p:nvSpPr>
          <p:spPr bwMode="auto">
            <a:xfrm>
              <a:off x="2112" y="1680"/>
              <a:ext cx="33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cxnSp>
        <p:nvCxnSpPr>
          <p:cNvPr id="32815" name="AutoShape 58"/>
          <p:cNvCxnSpPr>
            <a:cxnSpLocks noChangeShapeType="1"/>
            <a:stCxn id="32836" idx="1"/>
            <a:endCxn id="32809" idx="0"/>
          </p:cNvCxnSpPr>
          <p:nvPr/>
        </p:nvCxnSpPr>
        <p:spPr bwMode="auto">
          <a:xfrm flipV="1">
            <a:off x="1447800" y="2495550"/>
            <a:ext cx="381000" cy="495300"/>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2816" name="AutoShape 59"/>
          <p:cNvCxnSpPr>
            <a:cxnSpLocks noChangeShapeType="1"/>
            <a:stCxn id="32838" idx="0"/>
            <a:endCxn id="32810" idx="1"/>
          </p:cNvCxnSpPr>
          <p:nvPr/>
        </p:nvCxnSpPr>
        <p:spPr bwMode="auto">
          <a:xfrm flipH="1" flipV="1">
            <a:off x="2971800" y="2533650"/>
            <a:ext cx="381000" cy="481013"/>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2817" name="AutoShape 60"/>
          <p:cNvCxnSpPr>
            <a:cxnSpLocks noChangeShapeType="1"/>
            <a:stCxn id="32836" idx="1"/>
            <a:endCxn id="32811" idx="0"/>
          </p:cNvCxnSpPr>
          <p:nvPr/>
        </p:nvCxnSpPr>
        <p:spPr bwMode="auto">
          <a:xfrm>
            <a:off x="1447800" y="2990850"/>
            <a:ext cx="381000" cy="1409700"/>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2818" name="AutoShape 61"/>
          <p:cNvCxnSpPr>
            <a:cxnSpLocks noChangeShapeType="1"/>
            <a:stCxn id="32838" idx="0"/>
            <a:endCxn id="32812" idx="1"/>
          </p:cNvCxnSpPr>
          <p:nvPr/>
        </p:nvCxnSpPr>
        <p:spPr bwMode="auto">
          <a:xfrm flipH="1">
            <a:off x="2971800" y="3014663"/>
            <a:ext cx="381000" cy="1423987"/>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sp>
        <p:nvSpPr>
          <p:cNvPr id="32819" name="Rectangle 62"/>
          <p:cNvSpPr>
            <a:spLocks noChangeArrowheads="1"/>
          </p:cNvSpPr>
          <p:nvPr/>
        </p:nvSpPr>
        <p:spPr bwMode="auto">
          <a:xfrm>
            <a:off x="3062288" y="4267200"/>
            <a:ext cx="4429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400" b="0">
                <a:sym typeface="Symbol" panose="05050102010706020507" pitchFamily="18" charset="2"/>
              </a:rPr>
              <a:t>1</a:t>
            </a:r>
            <a:r>
              <a:rPr lang="en-US" altLang="en-US" sz="1400" b="0" baseline="-25000">
                <a:sym typeface="Symbol" panose="05050102010706020507" pitchFamily="18" charset="2"/>
              </a:rPr>
              <a:t>u</a:t>
            </a:r>
          </a:p>
        </p:txBody>
      </p:sp>
      <p:sp>
        <p:nvSpPr>
          <p:cNvPr id="32820" name="Rectangle 63"/>
          <p:cNvSpPr>
            <a:spLocks noChangeArrowheads="1"/>
          </p:cNvSpPr>
          <p:nvPr/>
        </p:nvSpPr>
        <p:spPr bwMode="auto">
          <a:xfrm>
            <a:off x="2992438" y="2338388"/>
            <a:ext cx="5222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400" b="0">
                <a:sym typeface="Symbol" panose="05050102010706020507" pitchFamily="18" charset="2"/>
              </a:rPr>
              <a:t>1</a:t>
            </a:r>
            <a:r>
              <a:rPr lang="en-US" altLang="en-US" sz="1400" b="0" baseline="-25000">
                <a:sym typeface="Symbol" panose="05050102010706020507" pitchFamily="18" charset="2"/>
              </a:rPr>
              <a:t>g</a:t>
            </a:r>
            <a:r>
              <a:rPr lang="en-US" altLang="en-US" b="0">
                <a:sym typeface="Symbol" panose="05050102010706020507" pitchFamily="18" charset="2"/>
              </a:rPr>
              <a:t>*</a:t>
            </a:r>
          </a:p>
        </p:txBody>
      </p:sp>
      <p:sp>
        <p:nvSpPr>
          <p:cNvPr id="32821" name="Line 65"/>
          <p:cNvSpPr>
            <a:spLocks noChangeShapeType="1"/>
          </p:cNvSpPr>
          <p:nvPr/>
        </p:nvSpPr>
        <p:spPr bwMode="auto">
          <a:xfrm flipV="1">
            <a:off x="2133600" y="4191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22" name="Text Box 76"/>
          <p:cNvSpPr txBox="1">
            <a:spLocks noChangeArrowheads="1"/>
          </p:cNvSpPr>
          <p:nvPr/>
        </p:nvSpPr>
        <p:spPr bwMode="auto">
          <a:xfrm>
            <a:off x="2847975" y="76200"/>
            <a:ext cx="3171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2000" dirty="0">
                <a:solidFill>
                  <a:srgbClr val="FF0000"/>
                </a:solidFill>
              </a:rPr>
              <a:t>Molecular Orbital Theory</a:t>
            </a:r>
          </a:p>
        </p:txBody>
      </p:sp>
      <p:sp>
        <p:nvSpPr>
          <p:cNvPr id="32823" name="Text Box 77"/>
          <p:cNvSpPr txBox="1">
            <a:spLocks noChangeArrowheads="1"/>
          </p:cNvSpPr>
          <p:nvPr/>
        </p:nvSpPr>
        <p:spPr bwMode="auto">
          <a:xfrm>
            <a:off x="1447800" y="365125"/>
            <a:ext cx="2276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2000" b="0">
                <a:solidFill>
                  <a:schemeClr val="bg1"/>
                </a:solidFill>
              </a:rPr>
              <a:t>MO diagram for B</a:t>
            </a:r>
            <a:r>
              <a:rPr lang="en-US" altLang="en-US" sz="2000" b="0" baseline="-25000">
                <a:solidFill>
                  <a:schemeClr val="bg1"/>
                </a:solidFill>
              </a:rPr>
              <a:t>2</a:t>
            </a:r>
          </a:p>
        </p:txBody>
      </p:sp>
      <p:sp>
        <p:nvSpPr>
          <p:cNvPr id="32824" name="Text Box 78"/>
          <p:cNvSpPr txBox="1">
            <a:spLocks noChangeArrowheads="1"/>
          </p:cNvSpPr>
          <p:nvPr/>
        </p:nvSpPr>
        <p:spPr bwMode="auto">
          <a:xfrm>
            <a:off x="3846513" y="2819400"/>
            <a:ext cx="5984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200" b="0" dirty="0">
                <a:solidFill>
                  <a:srgbClr val="0000FF"/>
                </a:solidFill>
              </a:rPr>
              <a:t>(</a:t>
            </a:r>
            <a:r>
              <a:rPr lang="en-US" altLang="en-US" sz="1200" b="0" dirty="0" err="1">
                <a:solidFill>
                  <a:srgbClr val="FF0000"/>
                </a:solidFill>
              </a:rPr>
              <a:t>p</a:t>
            </a:r>
            <a:r>
              <a:rPr lang="en-US" altLang="en-US" sz="1200" b="0" baseline="-25000" dirty="0" err="1">
                <a:solidFill>
                  <a:srgbClr val="FF0000"/>
                </a:solidFill>
              </a:rPr>
              <a:t>x</a:t>
            </a:r>
            <a:r>
              <a:rPr lang="en-US" altLang="en-US" sz="1200" b="0" dirty="0" err="1">
                <a:solidFill>
                  <a:srgbClr val="FF0000"/>
                </a:solidFill>
              </a:rPr>
              <a:t>,p</a:t>
            </a:r>
            <a:r>
              <a:rPr lang="en-US" altLang="en-US" sz="1200" b="0" baseline="-25000" dirty="0" err="1">
                <a:solidFill>
                  <a:srgbClr val="FF0000"/>
                </a:solidFill>
              </a:rPr>
              <a:t>y</a:t>
            </a:r>
            <a:r>
              <a:rPr lang="en-US" altLang="en-US" sz="1200" b="0" dirty="0">
                <a:solidFill>
                  <a:srgbClr val="0000FF"/>
                </a:solidFill>
              </a:rPr>
              <a:t>)</a:t>
            </a:r>
          </a:p>
        </p:txBody>
      </p:sp>
      <p:sp>
        <p:nvSpPr>
          <p:cNvPr id="32825" name="Text Box 79"/>
          <p:cNvSpPr txBox="1">
            <a:spLocks noChangeArrowheads="1"/>
          </p:cNvSpPr>
          <p:nvPr/>
        </p:nvSpPr>
        <p:spPr bwMode="auto">
          <a:xfrm>
            <a:off x="3871913" y="2971800"/>
            <a:ext cx="3190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200" b="0"/>
              <a:t>p</a:t>
            </a:r>
            <a:r>
              <a:rPr lang="en-US" altLang="en-US" sz="1200" b="0" baseline="-25000"/>
              <a:t>z</a:t>
            </a:r>
            <a:endParaRPr lang="en-US" altLang="en-US" sz="1200" b="0"/>
          </a:p>
        </p:txBody>
      </p:sp>
      <p:sp>
        <p:nvSpPr>
          <p:cNvPr id="32826" name="Text Box 80"/>
          <p:cNvSpPr txBox="1">
            <a:spLocks noChangeArrowheads="1"/>
          </p:cNvSpPr>
          <p:nvPr/>
        </p:nvSpPr>
        <p:spPr bwMode="auto">
          <a:xfrm>
            <a:off x="5562600" y="609600"/>
            <a:ext cx="3505200" cy="608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spcBef>
                <a:spcPct val="50000"/>
              </a:spcBef>
            </a:pPr>
            <a:r>
              <a:rPr lang="en-US" altLang="en-US" b="0" dirty="0"/>
              <a:t>In the MO diagram for B</a:t>
            </a:r>
            <a:r>
              <a:rPr lang="en-US" altLang="en-US" b="0" baseline="-25000" dirty="0"/>
              <a:t>2</a:t>
            </a:r>
            <a:r>
              <a:rPr lang="en-US" altLang="en-US" b="0" dirty="0"/>
              <a:t>, there several differences from that of F</a:t>
            </a:r>
            <a:r>
              <a:rPr lang="en-US" altLang="en-US" b="0" baseline="-25000" dirty="0"/>
              <a:t>2</a:t>
            </a:r>
            <a:r>
              <a:rPr lang="en-US" altLang="en-US" b="0" dirty="0"/>
              <a:t>.  Most importantly, the </a:t>
            </a:r>
            <a:r>
              <a:rPr lang="en-US" altLang="en-US" b="0" dirty="0">
                <a:solidFill>
                  <a:srgbClr val="0000FF"/>
                </a:solidFill>
              </a:rPr>
              <a:t>ordering</a:t>
            </a:r>
            <a:r>
              <a:rPr lang="en-US" altLang="en-US" b="0" dirty="0"/>
              <a:t> of the orbitals is changed because of </a:t>
            </a:r>
            <a:r>
              <a:rPr lang="en-US" altLang="en-US" b="0" dirty="0">
                <a:solidFill>
                  <a:srgbClr val="0000FF"/>
                </a:solidFill>
              </a:rPr>
              <a:t>mixing</a:t>
            </a:r>
            <a:r>
              <a:rPr lang="en-US" altLang="en-US" b="0" dirty="0"/>
              <a:t> between the 2s and 2p</a:t>
            </a:r>
            <a:r>
              <a:rPr lang="en-US" altLang="en-US" b="0" baseline="-25000" dirty="0"/>
              <a:t>z</a:t>
            </a:r>
            <a:r>
              <a:rPr lang="en-US" altLang="en-US" b="0" dirty="0"/>
              <a:t> orbitals.  From Quantum mechanics: the closer in energy a given set of orbitals of the same symmetry, the larger the amount of mixing that will happen between them.  This mixing changes the energies of the MO’s that are produced.</a:t>
            </a:r>
          </a:p>
          <a:p>
            <a:pPr eaLnBrk="1" hangingPunct="1">
              <a:spcBef>
                <a:spcPct val="50000"/>
              </a:spcBef>
            </a:pPr>
            <a:r>
              <a:rPr lang="en-US" altLang="en-US" b="0" dirty="0"/>
              <a:t> The highest occupied molecular orbitals (HOMOs) are the 1</a:t>
            </a:r>
            <a:r>
              <a:rPr lang="en-US" altLang="en-US" b="0" dirty="0">
                <a:sym typeface="Symbol" panose="05050102010706020507" pitchFamily="18" charset="2"/>
              </a:rPr>
              <a:t></a:t>
            </a:r>
            <a:r>
              <a:rPr lang="en-US" altLang="en-US" b="0" baseline="-25000" dirty="0">
                <a:sym typeface="Symbol" panose="05050102010706020507" pitchFamily="18" charset="2"/>
              </a:rPr>
              <a:t>u</a:t>
            </a:r>
            <a:r>
              <a:rPr lang="en-US" altLang="en-US" b="0" dirty="0">
                <a:sym typeface="Symbol" panose="05050102010706020507" pitchFamily="18" charset="2"/>
              </a:rPr>
              <a:t> pair. Because the pair of orbitals is degenerate and there are only two electrons to fill, them, each MO is filled by only one electron - remember </a:t>
            </a:r>
            <a:r>
              <a:rPr lang="en-US" altLang="en-US" b="0" dirty="0" err="1">
                <a:sym typeface="Symbol" panose="05050102010706020507" pitchFamily="18" charset="2"/>
              </a:rPr>
              <a:t>Hund’s</a:t>
            </a:r>
            <a:r>
              <a:rPr lang="en-US" altLang="en-US" b="0" dirty="0">
                <a:sym typeface="Symbol" panose="05050102010706020507" pitchFamily="18" charset="2"/>
              </a:rPr>
              <a:t> rule.  Sometimes orbitals that are only half-filled are called “singly-occupied molecular </a:t>
            </a:r>
            <a:r>
              <a:rPr lang="en-US" altLang="en-US" b="0" dirty="0" err="1">
                <a:sym typeface="Symbol" panose="05050102010706020507" pitchFamily="18" charset="2"/>
              </a:rPr>
              <a:t>orbtials</a:t>
            </a:r>
            <a:r>
              <a:rPr lang="en-US" altLang="en-US" b="0" dirty="0">
                <a:sym typeface="Symbol" panose="05050102010706020507" pitchFamily="18" charset="2"/>
              </a:rPr>
              <a:t>” (SOMOs).  Since there are two unpaired electrons, B</a:t>
            </a:r>
            <a:r>
              <a:rPr lang="en-US" altLang="en-US" b="0" baseline="-25000" dirty="0">
                <a:sym typeface="Symbol" panose="05050102010706020507" pitchFamily="18" charset="2"/>
              </a:rPr>
              <a:t>2</a:t>
            </a:r>
            <a:r>
              <a:rPr lang="en-US" altLang="en-US" b="0" dirty="0">
                <a:sym typeface="Symbol" panose="05050102010706020507" pitchFamily="18" charset="2"/>
              </a:rPr>
              <a:t> is a </a:t>
            </a:r>
            <a:r>
              <a:rPr lang="en-US" altLang="en-US" b="0" dirty="0">
                <a:solidFill>
                  <a:srgbClr val="FF0000"/>
                </a:solidFill>
                <a:sym typeface="Symbol" panose="05050102010706020507" pitchFamily="18" charset="2"/>
              </a:rPr>
              <a:t>paramagnetic</a:t>
            </a:r>
            <a:r>
              <a:rPr lang="en-US" altLang="en-US" b="0" dirty="0">
                <a:sym typeface="Symbol" panose="05050102010706020507" pitchFamily="18" charset="2"/>
              </a:rPr>
              <a:t> (triplet) molecule.</a:t>
            </a:r>
          </a:p>
        </p:txBody>
      </p:sp>
      <p:sp>
        <p:nvSpPr>
          <p:cNvPr id="32827" name="Rectangle 81"/>
          <p:cNvSpPr>
            <a:spLocks noChangeArrowheads="1"/>
          </p:cNvSpPr>
          <p:nvPr/>
        </p:nvSpPr>
        <p:spPr bwMode="auto">
          <a:xfrm>
            <a:off x="533400" y="4267200"/>
            <a:ext cx="8175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b="0">
                <a:solidFill>
                  <a:srgbClr val="FF0000"/>
                </a:solidFill>
              </a:rPr>
              <a:t>HOMO</a:t>
            </a:r>
          </a:p>
        </p:txBody>
      </p:sp>
      <p:cxnSp>
        <p:nvCxnSpPr>
          <p:cNvPr id="32828" name="AutoShape 82"/>
          <p:cNvCxnSpPr>
            <a:cxnSpLocks noChangeShapeType="1"/>
            <a:stCxn id="32827" idx="3"/>
          </p:cNvCxnSpPr>
          <p:nvPr/>
        </p:nvCxnSpPr>
        <p:spPr bwMode="auto">
          <a:xfrm flipV="1">
            <a:off x="1350963" y="4419600"/>
            <a:ext cx="457200" cy="15875"/>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32829" name="Rectangle 83"/>
          <p:cNvSpPr>
            <a:spLocks noChangeArrowheads="1"/>
          </p:cNvSpPr>
          <p:nvPr/>
        </p:nvSpPr>
        <p:spPr bwMode="auto">
          <a:xfrm>
            <a:off x="752475" y="3429000"/>
            <a:ext cx="771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b="0">
                <a:solidFill>
                  <a:srgbClr val="FF0000"/>
                </a:solidFill>
              </a:rPr>
              <a:t>LUMO</a:t>
            </a:r>
          </a:p>
        </p:txBody>
      </p:sp>
      <p:cxnSp>
        <p:nvCxnSpPr>
          <p:cNvPr id="32830" name="AutoShape 84"/>
          <p:cNvCxnSpPr>
            <a:cxnSpLocks noChangeShapeType="1"/>
            <a:stCxn id="32829" idx="3"/>
          </p:cNvCxnSpPr>
          <p:nvPr/>
        </p:nvCxnSpPr>
        <p:spPr bwMode="auto">
          <a:xfrm flipV="1">
            <a:off x="1524000" y="3581400"/>
            <a:ext cx="457200" cy="15875"/>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32831" name="AutoShape 85"/>
          <p:cNvCxnSpPr>
            <a:cxnSpLocks noChangeShapeType="1"/>
            <a:stCxn id="32779" idx="0"/>
            <a:endCxn id="32807" idx="1"/>
          </p:cNvCxnSpPr>
          <p:nvPr/>
        </p:nvCxnSpPr>
        <p:spPr bwMode="auto">
          <a:xfrm flipH="1" flipV="1">
            <a:off x="2667000" y="3570288"/>
            <a:ext cx="609600" cy="1846262"/>
          </a:xfrm>
          <a:prstGeom prst="straightConnector1">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32832" name="AutoShape 86"/>
          <p:cNvCxnSpPr>
            <a:cxnSpLocks noChangeShapeType="1"/>
            <a:stCxn id="32778" idx="1"/>
            <a:endCxn id="32800" idx="0"/>
          </p:cNvCxnSpPr>
          <p:nvPr/>
        </p:nvCxnSpPr>
        <p:spPr bwMode="auto">
          <a:xfrm flipV="1">
            <a:off x="1524000" y="3562350"/>
            <a:ext cx="609600" cy="1892300"/>
          </a:xfrm>
          <a:prstGeom prst="straightConnector1">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32833" name="AutoShape 88"/>
          <p:cNvCxnSpPr>
            <a:cxnSpLocks noChangeShapeType="1"/>
            <a:stCxn id="32781" idx="1"/>
            <a:endCxn id="32798" idx="0"/>
          </p:cNvCxnSpPr>
          <p:nvPr/>
        </p:nvCxnSpPr>
        <p:spPr bwMode="auto">
          <a:xfrm flipV="1">
            <a:off x="2667000" y="3105150"/>
            <a:ext cx="685800" cy="2857500"/>
          </a:xfrm>
          <a:prstGeom prst="straightConnector1">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32834" name="AutoShape 89"/>
          <p:cNvCxnSpPr>
            <a:cxnSpLocks noChangeShapeType="1"/>
            <a:stCxn id="32781" idx="0"/>
            <a:endCxn id="32797" idx="1"/>
          </p:cNvCxnSpPr>
          <p:nvPr/>
        </p:nvCxnSpPr>
        <p:spPr bwMode="auto">
          <a:xfrm flipH="1" flipV="1">
            <a:off x="1447800" y="3081338"/>
            <a:ext cx="685800" cy="2843212"/>
          </a:xfrm>
          <a:prstGeom prst="straightConnector1">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cxnSp>
      <p:sp>
        <p:nvSpPr>
          <p:cNvPr id="32835" name="Line 90"/>
          <p:cNvSpPr>
            <a:spLocks noChangeShapeType="1"/>
          </p:cNvSpPr>
          <p:nvPr/>
        </p:nvSpPr>
        <p:spPr bwMode="auto">
          <a:xfrm flipV="1">
            <a:off x="2667000" y="4191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ChangeArrowheads="1"/>
          </p:cNvSpPr>
          <p:nvPr/>
        </p:nvSpPr>
        <p:spPr bwMode="auto">
          <a:xfrm>
            <a:off x="4467225" y="781050"/>
            <a:ext cx="45243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b="0" dirty="0"/>
              <a:t>     Remember that the </a:t>
            </a:r>
            <a:r>
              <a:rPr lang="en-US" altLang="en-US" b="0" dirty="0" smtClean="0">
                <a:solidFill>
                  <a:srgbClr val="0000FF"/>
                </a:solidFill>
              </a:rPr>
              <a:t>separation</a:t>
            </a:r>
            <a:r>
              <a:rPr lang="en-US" altLang="en-US" b="0" dirty="0" smtClean="0"/>
              <a:t> between </a:t>
            </a:r>
            <a:r>
              <a:rPr lang="en-US" altLang="en-US" b="0" dirty="0"/>
              <a:t>the </a:t>
            </a:r>
            <a:r>
              <a:rPr lang="en-US" altLang="en-US" b="0" i="1" dirty="0">
                <a:latin typeface="+mn-lt"/>
              </a:rPr>
              <a:t>n</a:t>
            </a:r>
            <a:r>
              <a:rPr lang="en-US" altLang="en-US" b="0" dirty="0"/>
              <a:t>s and </a:t>
            </a:r>
            <a:r>
              <a:rPr lang="en-US" altLang="en-US" b="0" i="1" dirty="0">
                <a:latin typeface="+mn-lt"/>
              </a:rPr>
              <a:t>n</a:t>
            </a:r>
            <a:r>
              <a:rPr lang="en-US" altLang="en-US" b="0" dirty="0"/>
              <a:t>p orbitals </a:t>
            </a:r>
            <a:r>
              <a:rPr lang="en-US" altLang="en-US" b="0" dirty="0" smtClean="0">
                <a:solidFill>
                  <a:srgbClr val="0000FF"/>
                </a:solidFill>
              </a:rPr>
              <a:t>increases</a:t>
            </a:r>
            <a:r>
              <a:rPr lang="en-US" altLang="en-US" b="0" dirty="0" smtClean="0"/>
              <a:t> </a:t>
            </a:r>
            <a:r>
              <a:rPr lang="en-US" altLang="en-US" b="0" dirty="0"/>
              <a:t>with increasing atomic number.  This means that as we go across the 2nd row of the periodic table, the amount of </a:t>
            </a:r>
            <a:r>
              <a:rPr lang="en-US" altLang="en-US" b="0" dirty="0">
                <a:solidFill>
                  <a:srgbClr val="0000FF"/>
                </a:solidFill>
              </a:rPr>
              <a:t>mixing decreases </a:t>
            </a:r>
            <a:r>
              <a:rPr lang="en-US" altLang="en-US" b="0" dirty="0"/>
              <a:t>until there is no longer enough mixing to affect the ordering; this happens at O</a:t>
            </a:r>
            <a:r>
              <a:rPr lang="en-US" altLang="en-US" b="0" baseline="-25000" dirty="0"/>
              <a:t>2</a:t>
            </a:r>
            <a:r>
              <a:rPr lang="en-US" altLang="en-US" b="0" dirty="0"/>
              <a:t>.  At O</a:t>
            </a:r>
            <a:r>
              <a:rPr lang="en-US" altLang="en-US" b="0" baseline="-25000" dirty="0"/>
              <a:t>2</a:t>
            </a:r>
            <a:r>
              <a:rPr lang="en-US" altLang="en-US" b="0" dirty="0"/>
              <a:t> the ordering of the 3</a:t>
            </a:r>
            <a:r>
              <a:rPr lang="en-US" altLang="en-US" b="0" dirty="0">
                <a:sym typeface="Symbol" panose="05050102010706020507" pitchFamily="18" charset="2"/>
              </a:rPr>
              <a:t></a:t>
            </a:r>
            <a:r>
              <a:rPr lang="en-US" altLang="en-US" b="0" baseline="-25000" dirty="0">
                <a:sym typeface="Symbol" panose="05050102010706020507" pitchFamily="18" charset="2"/>
              </a:rPr>
              <a:t>g</a:t>
            </a:r>
            <a:r>
              <a:rPr lang="en-US" altLang="en-US" b="0" dirty="0">
                <a:sym typeface="Symbol" panose="05050102010706020507" pitchFamily="18" charset="2"/>
              </a:rPr>
              <a:t> and the 1</a:t>
            </a:r>
            <a:r>
              <a:rPr lang="en-US" altLang="en-US" b="0" baseline="-25000" dirty="0">
                <a:sym typeface="Symbol" panose="05050102010706020507" pitchFamily="18" charset="2"/>
              </a:rPr>
              <a:t>u</a:t>
            </a:r>
            <a:r>
              <a:rPr lang="en-US" altLang="en-US" b="0" dirty="0">
                <a:sym typeface="Symbol" panose="05050102010706020507" pitchFamily="18" charset="2"/>
              </a:rPr>
              <a:t> MO’s changes.</a:t>
            </a:r>
            <a:endParaRPr lang="en-US" altLang="en-US" b="0" dirty="0"/>
          </a:p>
          <a:p>
            <a:pPr eaLnBrk="1" hangingPunct="1"/>
            <a:r>
              <a:rPr lang="en-US" altLang="en-US" b="0" dirty="0"/>
              <a:t>     As we go to increasing atomic number, the effective nuclear charge (and electronegativity) of the atoms increases.  This is why the energies of the analogous orbitals </a:t>
            </a:r>
            <a:r>
              <a:rPr lang="en-US" altLang="en-US" dirty="0"/>
              <a:t>decrease</a:t>
            </a:r>
            <a:r>
              <a:rPr lang="en-US" altLang="en-US" b="0" dirty="0"/>
              <a:t> from Li</a:t>
            </a:r>
            <a:r>
              <a:rPr lang="en-US" altLang="en-US" b="0" baseline="-25000" dirty="0"/>
              <a:t>2</a:t>
            </a:r>
            <a:r>
              <a:rPr lang="en-US" altLang="en-US" b="0" dirty="0"/>
              <a:t> to F</a:t>
            </a:r>
            <a:r>
              <a:rPr lang="en-US" altLang="en-US" b="0" baseline="-25000" dirty="0"/>
              <a:t>2</a:t>
            </a:r>
            <a:r>
              <a:rPr lang="en-US" altLang="en-US" b="0" dirty="0"/>
              <a:t>.</a:t>
            </a:r>
          </a:p>
          <a:p>
            <a:pPr eaLnBrk="1" hangingPunct="1"/>
            <a:r>
              <a:rPr lang="en-US" altLang="en-US" b="0" dirty="0"/>
              <a:t>     The trends in bond lengths and energies can be understood from the size of each atom, the bond order and by examining the orbitals that are filled.</a:t>
            </a:r>
          </a:p>
        </p:txBody>
      </p:sp>
      <p:sp>
        <p:nvSpPr>
          <p:cNvPr id="33795" name="Text Box 6"/>
          <p:cNvSpPr txBox="1">
            <a:spLocks noChangeArrowheads="1"/>
          </p:cNvSpPr>
          <p:nvPr/>
        </p:nvSpPr>
        <p:spPr bwMode="auto">
          <a:xfrm>
            <a:off x="1752600" y="98768"/>
            <a:ext cx="5808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2000">
                <a:solidFill>
                  <a:srgbClr val="FF0000"/>
                </a:solidFill>
              </a:rPr>
              <a:t>Diatomic molecules: MO diagrams for Li</a:t>
            </a:r>
            <a:r>
              <a:rPr lang="en-US" altLang="en-US" sz="2000" baseline="-25000">
                <a:solidFill>
                  <a:srgbClr val="FF0000"/>
                </a:solidFill>
              </a:rPr>
              <a:t>2</a:t>
            </a:r>
            <a:r>
              <a:rPr lang="en-US" altLang="en-US" sz="2000">
                <a:solidFill>
                  <a:srgbClr val="FF0000"/>
                </a:solidFill>
              </a:rPr>
              <a:t> to F</a:t>
            </a:r>
            <a:r>
              <a:rPr lang="en-US" altLang="en-US" sz="2000" baseline="-25000">
                <a:solidFill>
                  <a:srgbClr val="FF0000"/>
                </a:solidFill>
              </a:rPr>
              <a:t>2</a:t>
            </a:r>
          </a:p>
        </p:txBody>
      </p:sp>
      <p:grpSp>
        <p:nvGrpSpPr>
          <p:cNvPr id="33797" name="Group 17"/>
          <p:cNvGrpSpPr>
            <a:grpSpLocks/>
          </p:cNvGrpSpPr>
          <p:nvPr/>
        </p:nvGrpSpPr>
        <p:grpSpPr bwMode="auto">
          <a:xfrm>
            <a:off x="152400" y="762000"/>
            <a:ext cx="4114800" cy="4146550"/>
            <a:chOff x="96" y="604"/>
            <a:chExt cx="2592" cy="2612"/>
          </a:xfrm>
        </p:grpSpPr>
        <p:pic>
          <p:nvPicPr>
            <p:cNvPr id="33862" name="Picture 2" descr="fig0317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604"/>
              <a:ext cx="2592" cy="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63" name="Rectangle 8"/>
            <p:cNvSpPr>
              <a:spLocks noChangeArrowheads="1"/>
            </p:cNvSpPr>
            <p:nvPr/>
          </p:nvSpPr>
          <p:spPr bwMode="auto">
            <a:xfrm>
              <a:off x="1488" y="3004"/>
              <a:ext cx="88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b="0"/>
                <a:t>2s-2p</a:t>
              </a:r>
              <a:r>
                <a:rPr lang="en-US" altLang="en-US" b="0" baseline="-25000"/>
                <a:t>z</a:t>
              </a:r>
              <a:r>
                <a:rPr lang="en-US" altLang="en-US" b="0"/>
                <a:t> mixing</a:t>
              </a:r>
            </a:p>
          </p:txBody>
        </p:sp>
        <p:sp>
          <p:nvSpPr>
            <p:cNvPr id="33864" name="Line 10"/>
            <p:cNvSpPr>
              <a:spLocks noChangeShapeType="1"/>
            </p:cNvSpPr>
            <p:nvPr/>
          </p:nvSpPr>
          <p:spPr bwMode="auto">
            <a:xfrm flipH="1" flipV="1">
              <a:off x="1104" y="2774"/>
              <a:ext cx="336"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65" name="Line 11"/>
            <p:cNvSpPr>
              <a:spLocks noChangeShapeType="1"/>
            </p:cNvSpPr>
            <p:nvPr/>
          </p:nvSpPr>
          <p:spPr bwMode="auto">
            <a:xfrm flipH="1" flipV="1">
              <a:off x="1440" y="2812"/>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66" name="Line 12"/>
            <p:cNvSpPr>
              <a:spLocks noChangeShapeType="1"/>
            </p:cNvSpPr>
            <p:nvPr/>
          </p:nvSpPr>
          <p:spPr bwMode="auto">
            <a:xfrm flipV="1">
              <a:off x="1440" y="2908"/>
              <a:ext cx="288"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67" name="Line 15"/>
            <p:cNvSpPr>
              <a:spLocks noChangeShapeType="1"/>
            </p:cNvSpPr>
            <p:nvPr/>
          </p:nvSpPr>
          <p:spPr bwMode="auto">
            <a:xfrm flipH="1" flipV="1">
              <a:off x="768" y="2688"/>
              <a:ext cx="672" cy="422"/>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68" name="Line 16"/>
            <p:cNvSpPr>
              <a:spLocks noChangeShapeType="1"/>
            </p:cNvSpPr>
            <p:nvPr/>
          </p:nvSpPr>
          <p:spPr bwMode="auto">
            <a:xfrm flipH="1" flipV="1">
              <a:off x="432" y="2640"/>
              <a:ext cx="1008" cy="47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aphicFrame>
        <p:nvGraphicFramePr>
          <p:cNvPr id="41108" name="Group 148"/>
          <p:cNvGraphicFramePr>
            <a:graphicFrameLocks noGrp="1"/>
          </p:cNvGraphicFramePr>
          <p:nvPr/>
        </p:nvGraphicFramePr>
        <p:xfrm>
          <a:off x="1676400" y="5029200"/>
          <a:ext cx="7016750" cy="1666874"/>
        </p:xfrm>
        <a:graphic>
          <a:graphicData uri="http://schemas.openxmlformats.org/drawingml/2006/table">
            <a:tbl>
              <a:tblPr/>
              <a:tblGrid>
                <a:gridCol w="2892425"/>
                <a:gridCol w="528638"/>
                <a:gridCol w="465137"/>
                <a:gridCol w="541338"/>
                <a:gridCol w="528637"/>
                <a:gridCol w="528638"/>
                <a:gridCol w="528637"/>
                <a:gridCol w="528638"/>
                <a:gridCol w="474662"/>
              </a:tblGrid>
              <a:tr h="4472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Molecule</a:t>
                      </a:r>
                    </a:p>
                  </a:txBody>
                  <a:tcPr marT="45737" marB="4573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Li</a:t>
                      </a:r>
                      <a:r>
                        <a:rPr kumimoji="0" lang="en-US" sz="1400" b="0" i="0" u="none" strike="noStrike" cap="none" normalizeH="0" baseline="-25000" smtClean="0">
                          <a:ln>
                            <a:noFill/>
                          </a:ln>
                          <a:solidFill>
                            <a:schemeClr val="tx1"/>
                          </a:solidFill>
                          <a:effectLst/>
                          <a:latin typeface="Arial" charset="0"/>
                        </a:rPr>
                        <a:t>2</a:t>
                      </a: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Be</a:t>
                      </a:r>
                      <a:r>
                        <a:rPr kumimoji="0" lang="en-US" sz="1400" b="0" i="0" u="none" strike="noStrike" cap="none" normalizeH="0" baseline="-25000" dirty="0" smtClean="0">
                          <a:ln>
                            <a:noFill/>
                          </a:ln>
                          <a:solidFill>
                            <a:schemeClr val="tx1"/>
                          </a:solidFill>
                          <a:effectLst/>
                          <a:latin typeface="Arial" charset="0"/>
                        </a:rPr>
                        <a:t>2</a:t>
                      </a: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B</a:t>
                      </a:r>
                      <a:r>
                        <a:rPr kumimoji="0" lang="en-US" sz="1400" b="0" i="0" u="none" strike="noStrike" cap="none" normalizeH="0" baseline="-25000" smtClean="0">
                          <a:ln>
                            <a:noFill/>
                          </a:ln>
                          <a:solidFill>
                            <a:schemeClr val="tx1"/>
                          </a:solidFill>
                          <a:effectLst/>
                          <a:latin typeface="Arial" charset="0"/>
                        </a:rPr>
                        <a:t>2</a:t>
                      </a: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C</a:t>
                      </a:r>
                      <a:r>
                        <a:rPr kumimoji="0" lang="en-US" sz="1400" b="0" i="0" u="none" strike="noStrike" cap="none" normalizeH="0" baseline="-25000" smtClean="0">
                          <a:ln>
                            <a:noFill/>
                          </a:ln>
                          <a:solidFill>
                            <a:schemeClr val="tx1"/>
                          </a:solidFill>
                          <a:effectLst/>
                          <a:latin typeface="Arial" charset="0"/>
                        </a:rPr>
                        <a:t>2</a:t>
                      </a: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N</a:t>
                      </a:r>
                      <a:r>
                        <a:rPr kumimoji="0" lang="en-US" sz="1400" b="0" i="0" u="none" strike="noStrike" cap="none" normalizeH="0" baseline="-25000" smtClean="0">
                          <a:ln>
                            <a:noFill/>
                          </a:ln>
                          <a:solidFill>
                            <a:schemeClr val="tx1"/>
                          </a:solidFill>
                          <a:effectLst/>
                          <a:latin typeface="Arial" charset="0"/>
                        </a:rPr>
                        <a:t>2</a:t>
                      </a: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O</a:t>
                      </a:r>
                      <a:r>
                        <a:rPr kumimoji="0" lang="en-US" sz="1400" b="0" i="0" u="none" strike="noStrike" cap="none" normalizeH="0" baseline="-25000" smtClean="0">
                          <a:ln>
                            <a:noFill/>
                          </a:ln>
                          <a:solidFill>
                            <a:schemeClr val="tx1"/>
                          </a:solidFill>
                          <a:effectLst/>
                          <a:latin typeface="Arial" charset="0"/>
                        </a:rPr>
                        <a:t>2</a:t>
                      </a: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F</a:t>
                      </a:r>
                      <a:r>
                        <a:rPr kumimoji="0" lang="en-US" sz="1400" b="0" i="0" u="none" strike="noStrike" cap="none" normalizeH="0" baseline="-25000" smtClean="0">
                          <a:ln>
                            <a:noFill/>
                          </a:ln>
                          <a:solidFill>
                            <a:schemeClr val="tx1"/>
                          </a:solidFill>
                          <a:effectLst/>
                          <a:latin typeface="Arial" charset="0"/>
                        </a:rPr>
                        <a:t>2</a:t>
                      </a: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Ne</a:t>
                      </a:r>
                      <a:r>
                        <a:rPr kumimoji="0" lang="en-US" sz="1400" b="0" i="0" u="none" strike="noStrike" cap="none" normalizeH="0" baseline="-25000" smtClean="0">
                          <a:ln>
                            <a:noFill/>
                          </a:ln>
                          <a:solidFill>
                            <a:schemeClr val="tx1"/>
                          </a:solidFill>
                          <a:effectLst/>
                          <a:latin typeface="Arial" charset="0"/>
                        </a:rPr>
                        <a:t>2</a:t>
                      </a:r>
                    </a:p>
                  </a:txBody>
                  <a:tcPr marT="45737" marB="4573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9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Bond Order</a:t>
                      </a:r>
                    </a:p>
                  </a:txBody>
                  <a:tcPr marT="45737" marB="4573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1</a:t>
                      </a: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0</a:t>
                      </a: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1</a:t>
                      </a: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2</a:t>
                      </a: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3</a:t>
                      </a: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2</a:t>
                      </a: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1</a:t>
                      </a: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0</a:t>
                      </a:r>
                    </a:p>
                  </a:txBody>
                  <a:tcPr marT="45737" marB="4573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9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Bond Length (</a:t>
                      </a:r>
                      <a:r>
                        <a:rPr kumimoji="0" lang="en-US" sz="1400" b="0" i="0" u="none" strike="noStrike" cap="none" normalizeH="0" baseline="0" smtClean="0">
                          <a:ln>
                            <a:noFill/>
                          </a:ln>
                          <a:solidFill>
                            <a:schemeClr val="tx1"/>
                          </a:solidFill>
                          <a:effectLst/>
                          <a:latin typeface="Arial" charset="0"/>
                          <a:cs typeface="Arial" charset="0"/>
                        </a:rPr>
                        <a:t>Å)</a:t>
                      </a:r>
                      <a:endParaRPr kumimoji="0" lang="en-US" sz="1400" b="0" i="0" u="none" strike="noStrike" cap="none" normalizeH="0" baseline="0" smtClean="0">
                        <a:ln>
                          <a:noFill/>
                        </a:ln>
                        <a:solidFill>
                          <a:schemeClr val="tx1"/>
                        </a:solidFill>
                        <a:effectLst/>
                        <a:latin typeface="Arial" charset="0"/>
                      </a:endParaRPr>
                    </a:p>
                  </a:txBody>
                  <a:tcPr marT="45737" marB="4573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2.67</a:t>
                      </a: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n/a</a:t>
                      </a: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1.59</a:t>
                      </a: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1.24</a:t>
                      </a: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1.01</a:t>
                      </a: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1.21</a:t>
                      </a: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1.42</a:t>
                      </a: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n/a</a:t>
                      </a:r>
                    </a:p>
                  </a:txBody>
                  <a:tcPr marT="45737" marB="4573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9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Bond Energy (</a:t>
                      </a:r>
                      <a:r>
                        <a:rPr kumimoji="0" lang="en-US" sz="1400" b="0" i="0" u="none" strike="noStrike" cap="none" normalizeH="0" baseline="0" smtClean="0">
                          <a:ln>
                            <a:noFill/>
                          </a:ln>
                          <a:solidFill>
                            <a:schemeClr val="tx1"/>
                          </a:solidFill>
                          <a:effectLst/>
                          <a:latin typeface="Arial" charset="0"/>
                          <a:cs typeface="Arial" charset="0"/>
                        </a:rPr>
                        <a:t>kJ/mol)</a:t>
                      </a:r>
                      <a:endParaRPr kumimoji="0" lang="en-US" sz="1400" b="0" i="0" u="none" strike="noStrike" cap="none" normalizeH="0" baseline="0" smtClean="0">
                        <a:ln>
                          <a:noFill/>
                        </a:ln>
                        <a:solidFill>
                          <a:schemeClr val="tx1"/>
                        </a:solidFill>
                        <a:effectLst/>
                        <a:latin typeface="Arial" charset="0"/>
                      </a:endParaRPr>
                    </a:p>
                  </a:txBody>
                  <a:tcPr marT="45737" marB="4573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105</a:t>
                      </a: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n/a</a:t>
                      </a: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289</a:t>
                      </a: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609</a:t>
                      </a: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941</a:t>
                      </a: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494</a:t>
                      </a: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155</a:t>
                      </a: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n/a</a:t>
                      </a:r>
                    </a:p>
                  </a:txBody>
                  <a:tcPr marT="45737" marB="4573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9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Diamagnetic (d)/ Paramagnetic (p)</a:t>
                      </a:r>
                    </a:p>
                  </a:txBody>
                  <a:tcPr marT="45737" marB="4573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d</a:t>
                      </a: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n/a</a:t>
                      </a: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p</a:t>
                      </a: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d</a:t>
                      </a: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d</a:t>
                      </a: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p</a:t>
                      </a: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d</a:t>
                      </a: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n/a</a:t>
                      </a:r>
                    </a:p>
                  </a:txBody>
                  <a:tcPr marT="45737" marB="4573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3860" name="Line 149"/>
          <p:cNvSpPr>
            <a:spLocks noChangeShapeType="1"/>
          </p:cNvSpPr>
          <p:nvPr/>
        </p:nvSpPr>
        <p:spPr bwMode="auto">
          <a:xfrm flipV="1">
            <a:off x="228600" y="3962400"/>
            <a:ext cx="0" cy="685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61" name="Text Box 150"/>
          <p:cNvSpPr txBox="1">
            <a:spLocks noChangeArrowheads="1"/>
          </p:cNvSpPr>
          <p:nvPr/>
        </p:nvSpPr>
        <p:spPr bwMode="auto">
          <a:xfrm>
            <a:off x="76200" y="4724400"/>
            <a:ext cx="129540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200" b="0">
                <a:solidFill>
                  <a:srgbClr val="FF0000"/>
                </a:solidFill>
              </a:rPr>
              <a:t>In this diagram, the labels are for the valence shell only - they ignore the 1s shell.  They should really start at 2</a:t>
            </a:r>
            <a:r>
              <a:rPr lang="en-US" altLang="en-US" sz="1200" b="0">
                <a:solidFill>
                  <a:srgbClr val="FF0000"/>
                </a:solidFill>
                <a:sym typeface="Symbol" panose="05050102010706020507" pitchFamily="18" charset="2"/>
              </a:rPr>
              <a:t></a:t>
            </a:r>
            <a:r>
              <a:rPr lang="en-US" altLang="en-US" sz="1200" b="0" baseline="-25000">
                <a:solidFill>
                  <a:srgbClr val="FF0000"/>
                </a:solidFill>
                <a:sym typeface="Symbol" panose="05050102010706020507" pitchFamily="18" charset="2"/>
              </a:rPr>
              <a:t>g</a:t>
            </a:r>
            <a:r>
              <a:rPr lang="en-US" altLang="en-US" sz="1200" b="0">
                <a:solidFill>
                  <a:srgbClr val="FF0000"/>
                </a:solidFill>
                <a:sym typeface="Symbol" panose="05050102010706020507" pitchFamily="18" charset="2"/>
              </a:rPr>
              <a:t> and </a:t>
            </a:r>
            <a:r>
              <a:rPr lang="en-US" altLang="en-US" sz="1200" b="0">
                <a:solidFill>
                  <a:srgbClr val="FF0000"/>
                </a:solidFill>
              </a:rPr>
              <a:t>2</a:t>
            </a:r>
            <a:r>
              <a:rPr lang="en-US" altLang="en-US" sz="1200" b="0">
                <a:solidFill>
                  <a:srgbClr val="FF0000"/>
                </a:solidFill>
                <a:sym typeface="Symbol" panose="05050102010706020507" pitchFamily="18" charset="2"/>
              </a:rPr>
              <a:t></a:t>
            </a:r>
            <a:r>
              <a:rPr lang="en-US" altLang="en-US" sz="1200" b="0" baseline="-25000">
                <a:solidFill>
                  <a:srgbClr val="FF0000"/>
                </a:solidFill>
                <a:sym typeface="Symbol" panose="05050102010706020507" pitchFamily="18" charset="2"/>
              </a:rPr>
              <a:t>u</a:t>
            </a:r>
            <a:r>
              <a:rPr lang="en-US" altLang="en-US" sz="1200" b="0">
                <a:solidFill>
                  <a:srgbClr val="FF0000"/>
                </a:solidFill>
                <a:sym typeface="Symbol" panose="05050102010706020507" pitchFamily="18" charset="2"/>
              </a:rPr>
              <a:t>*.</a:t>
            </a:r>
            <a:endParaRPr lang="en-US" altLang="en-US" sz="1200" b="0" baseline="-25000">
              <a:solidFill>
                <a:srgbClr val="FF0000"/>
              </a:solidFill>
              <a:sym typeface="Symbol" panose="05050102010706020507" pitchFamily="18" charset="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04800" y="381000"/>
            <a:ext cx="8077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ctr"/>
            <a:r>
              <a:rPr lang="en-AU" altLang="en-US" sz="4000" b="0" dirty="0">
                <a:solidFill>
                  <a:srgbClr val="FF0000"/>
                </a:solidFill>
                <a:latin typeface="+mn-lt"/>
              </a:rPr>
              <a:t>Why Do Atoms Form Molecules?</a:t>
            </a:r>
          </a:p>
        </p:txBody>
      </p:sp>
      <p:sp>
        <p:nvSpPr>
          <p:cNvPr id="3075" name="Text Box 3"/>
          <p:cNvSpPr txBox="1">
            <a:spLocks noChangeArrowheads="1"/>
          </p:cNvSpPr>
          <p:nvPr/>
        </p:nvSpPr>
        <p:spPr bwMode="auto">
          <a:xfrm>
            <a:off x="228600" y="1219200"/>
            <a:ext cx="8763000"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sz="2000" b="0" dirty="0"/>
              <a:t>The </a:t>
            </a:r>
            <a:r>
              <a:rPr lang="en-AU" altLang="en-US" sz="2000" b="0" dirty="0" err="1"/>
              <a:t>Aufbau</a:t>
            </a:r>
            <a:r>
              <a:rPr lang="en-AU" altLang="en-US" sz="2000" b="0" dirty="0"/>
              <a:t> principle tells us to put electrons into the lowest energy configuration in atoms.  Similarly, molecules form when the </a:t>
            </a:r>
            <a:r>
              <a:rPr lang="en-AU" altLang="en-US" sz="2000" b="0" u="sng" dirty="0"/>
              <a:t>total energy of the electrons is lower in the molecule than in individual atoms</a:t>
            </a:r>
            <a:r>
              <a:rPr lang="en-AU" altLang="en-US" sz="2000" b="0" dirty="0"/>
              <a:t>.</a:t>
            </a:r>
          </a:p>
          <a:p>
            <a:endParaRPr lang="en-AU" altLang="en-US" sz="2000" b="0" dirty="0"/>
          </a:p>
          <a:p>
            <a:r>
              <a:rPr lang="en-AU" altLang="en-US" sz="1800" b="0" dirty="0"/>
              <a:t>Just as we did with quantum theory for electron in atoms, we will use the molecular quantum theory to obtain.</a:t>
            </a:r>
            <a:endParaRPr lang="en-AU" altLang="en-US" sz="2000" b="0" dirty="0"/>
          </a:p>
          <a:p>
            <a:endParaRPr lang="en-AU" altLang="en-US" sz="2000" b="0" dirty="0">
              <a:solidFill>
                <a:schemeClr val="bg1"/>
              </a:solidFill>
            </a:endParaRPr>
          </a:p>
          <a:p>
            <a:r>
              <a:rPr lang="en-AU" altLang="en-US" sz="2000" b="0" dirty="0">
                <a:solidFill>
                  <a:srgbClr val="FF0000"/>
                </a:solidFill>
              </a:rPr>
              <a:t>1. Molecular Orbitals	</a:t>
            </a:r>
            <a:r>
              <a:rPr lang="en-AU" altLang="en-US" sz="1800" b="0" dirty="0"/>
              <a:t>What are the </a:t>
            </a:r>
            <a:r>
              <a:rPr lang="en-AU" altLang="en-US" sz="1800" b="0" i="1" dirty="0"/>
              <a:t>shapes</a:t>
            </a:r>
            <a:r>
              <a:rPr lang="en-AU" altLang="en-US" sz="1800" b="0" dirty="0"/>
              <a:t> of the waves?</a:t>
            </a:r>
          </a:p>
          <a:p>
            <a:r>
              <a:rPr lang="en-AU" altLang="en-US" sz="1800" b="0" dirty="0"/>
              <a:t>			Where are the lobes and nodes?</a:t>
            </a:r>
          </a:p>
          <a:p>
            <a:r>
              <a:rPr lang="en-AU" altLang="en-US" sz="1800" b="0" dirty="0"/>
              <a:t>			What is the electron density distribution?</a:t>
            </a:r>
            <a:endParaRPr lang="en-AU" altLang="en-US" sz="2000" b="0" dirty="0"/>
          </a:p>
          <a:p>
            <a:endParaRPr lang="en-AU" altLang="en-US" sz="2000" b="0" dirty="0"/>
          </a:p>
          <a:p>
            <a:r>
              <a:rPr lang="en-AU" altLang="en-US" sz="2000" b="0" dirty="0">
                <a:solidFill>
                  <a:srgbClr val="FF0000"/>
                </a:solidFill>
              </a:rPr>
              <a:t>2. Allowed Energies.	</a:t>
            </a:r>
            <a:r>
              <a:rPr lang="en-AU" altLang="en-US" sz="1800" b="0" dirty="0"/>
              <a:t>How do the allowed energies change when bonds form?</a:t>
            </a:r>
          </a:p>
          <a:p>
            <a:r>
              <a:rPr lang="en-AU" altLang="en-US" sz="1800" b="0" dirty="0"/>
              <a:t>			</a:t>
            </a:r>
          </a:p>
          <a:p>
            <a:r>
              <a:rPr lang="en-AU" altLang="en-US" sz="1800" b="0" dirty="0">
                <a:solidFill>
                  <a:srgbClr val="FFFF00"/>
                </a:solidFill>
              </a:rPr>
              <a:t>			</a:t>
            </a:r>
            <a:endParaRPr lang="en-AU" altLang="en-US" sz="2000" b="0" dirty="0">
              <a:solidFill>
                <a:srgbClr val="FFFF00"/>
              </a:solidFill>
            </a:endParaRPr>
          </a:p>
        </p:txBody>
      </p:sp>
      <p:sp>
        <p:nvSpPr>
          <p:cNvPr id="3076" name="Text Box 4"/>
          <p:cNvSpPr txBox="1">
            <a:spLocks noChangeArrowheads="1"/>
          </p:cNvSpPr>
          <p:nvPr/>
        </p:nvSpPr>
        <p:spPr bwMode="auto">
          <a:xfrm>
            <a:off x="228600" y="5257800"/>
            <a:ext cx="8229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ctr"/>
            <a:r>
              <a:rPr lang="en-AU" altLang="en-US" sz="1800" b="0" dirty="0"/>
              <a:t>We will use the results of these calculations to make some simple models of bond formation, and relate these to pre-quantum descriptions of bonding.</a:t>
            </a:r>
          </a:p>
          <a:p>
            <a:pPr algn="ctr"/>
            <a:r>
              <a:rPr lang="en-AU" altLang="en-US" sz="1800" b="0" dirty="0"/>
              <a:t>These will build a “toolkit” for describing bonds, compounds and materials.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PES O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752600"/>
            <a:ext cx="462915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4"/>
          <p:cNvSpPr txBox="1">
            <a:spLocks noChangeArrowheads="1"/>
          </p:cNvSpPr>
          <p:nvPr/>
        </p:nvSpPr>
        <p:spPr bwMode="auto">
          <a:xfrm>
            <a:off x="2362200" y="838200"/>
            <a:ext cx="4711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Arial" panose="020B0604020202020204" pitchFamily="34" charset="0"/>
              </a:rPr>
              <a:t>Photoelectron Spectrum (PES) of O</a:t>
            </a:r>
            <a:r>
              <a:rPr lang="en-US" altLang="en-US" sz="2400" baseline="-25000">
                <a:latin typeface="Arial" panose="020B0604020202020204" pitchFamily="34" charset="0"/>
              </a:rPr>
              <a:t>2</a:t>
            </a:r>
            <a:r>
              <a:rPr lang="en-US" altLang="en-US" sz="2400">
                <a:latin typeface="Arial" panose="020B0604020202020204" pitchFamily="34" charset="0"/>
              </a:rPr>
              <a:t> </a:t>
            </a:r>
          </a:p>
        </p:txBody>
      </p:sp>
    </p:spTree>
    <p:extLst>
      <p:ext uri="{BB962C8B-B14F-4D97-AF65-F5344CB8AC3E}">
        <p14:creationId xmlns:p14="http://schemas.microsoft.com/office/powerpoint/2010/main" val="26119049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2(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8525" y="2057400"/>
            <a:ext cx="981075"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F2(h-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981200"/>
            <a:ext cx="8953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F2(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990600"/>
            <a:ext cx="11430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F2(h-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6775" y="3332163"/>
            <a:ext cx="10890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F2(h-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3276600"/>
            <a:ext cx="92551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F2(h-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0325" y="4267200"/>
            <a:ext cx="100647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descr="F2(h-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400" y="5281613"/>
            <a:ext cx="820738"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descr="F2(h-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2400" y="6248400"/>
            <a:ext cx="8159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Line 10"/>
          <p:cNvSpPr>
            <a:spLocks noChangeShapeType="1"/>
          </p:cNvSpPr>
          <p:nvPr/>
        </p:nvSpPr>
        <p:spPr bwMode="auto">
          <a:xfrm>
            <a:off x="990600" y="60198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1" name="Line 11"/>
          <p:cNvSpPr>
            <a:spLocks noChangeShapeType="1"/>
          </p:cNvSpPr>
          <p:nvPr/>
        </p:nvSpPr>
        <p:spPr bwMode="auto">
          <a:xfrm>
            <a:off x="3276600" y="60198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2" name="Line 12"/>
          <p:cNvSpPr>
            <a:spLocks noChangeShapeType="1"/>
          </p:cNvSpPr>
          <p:nvPr/>
        </p:nvSpPr>
        <p:spPr bwMode="auto">
          <a:xfrm>
            <a:off x="2133600" y="55626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3" name="Line 13"/>
          <p:cNvSpPr>
            <a:spLocks noChangeShapeType="1"/>
          </p:cNvSpPr>
          <p:nvPr/>
        </p:nvSpPr>
        <p:spPr bwMode="auto">
          <a:xfrm>
            <a:off x="2133600" y="64008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5134" name="AutoShape 14"/>
          <p:cNvCxnSpPr>
            <a:cxnSpLocks noChangeShapeType="1"/>
            <a:stCxn id="5130" idx="1"/>
            <a:endCxn id="5133" idx="0"/>
          </p:cNvCxnSpPr>
          <p:nvPr/>
        </p:nvCxnSpPr>
        <p:spPr bwMode="auto">
          <a:xfrm>
            <a:off x="1524000" y="6038850"/>
            <a:ext cx="609600" cy="342900"/>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5135" name="AutoShape 15"/>
          <p:cNvCxnSpPr>
            <a:cxnSpLocks noChangeShapeType="1"/>
            <a:stCxn id="5133" idx="1"/>
            <a:endCxn id="5131" idx="0"/>
          </p:cNvCxnSpPr>
          <p:nvPr/>
        </p:nvCxnSpPr>
        <p:spPr bwMode="auto">
          <a:xfrm flipV="1">
            <a:off x="2667000" y="6000750"/>
            <a:ext cx="609600" cy="419100"/>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5136" name="AutoShape 16"/>
          <p:cNvCxnSpPr>
            <a:cxnSpLocks noChangeShapeType="1"/>
            <a:stCxn id="5130" idx="1"/>
            <a:endCxn id="5132" idx="0"/>
          </p:cNvCxnSpPr>
          <p:nvPr/>
        </p:nvCxnSpPr>
        <p:spPr bwMode="auto">
          <a:xfrm flipV="1">
            <a:off x="1524000" y="5543550"/>
            <a:ext cx="609600" cy="495300"/>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5137" name="AutoShape 17"/>
          <p:cNvCxnSpPr>
            <a:cxnSpLocks noChangeShapeType="1"/>
            <a:stCxn id="5131" idx="0"/>
            <a:endCxn id="5132" idx="1"/>
          </p:cNvCxnSpPr>
          <p:nvPr/>
        </p:nvCxnSpPr>
        <p:spPr bwMode="auto">
          <a:xfrm flipH="1" flipV="1">
            <a:off x="2667000" y="5581650"/>
            <a:ext cx="609600" cy="419100"/>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grpSp>
        <p:nvGrpSpPr>
          <p:cNvPr id="5138" name="Group 18"/>
          <p:cNvGrpSpPr>
            <a:grpSpLocks/>
          </p:cNvGrpSpPr>
          <p:nvPr/>
        </p:nvGrpSpPr>
        <p:grpSpPr bwMode="auto">
          <a:xfrm>
            <a:off x="2324100" y="6172200"/>
            <a:ext cx="152400" cy="457200"/>
            <a:chOff x="1344" y="2496"/>
            <a:chExt cx="96" cy="288"/>
          </a:xfrm>
        </p:grpSpPr>
        <p:sp>
          <p:nvSpPr>
            <p:cNvPr id="5203" name="Line 19"/>
            <p:cNvSpPr>
              <a:spLocks noChangeShapeType="1"/>
            </p:cNvSpPr>
            <p:nvPr/>
          </p:nvSpPr>
          <p:spPr bwMode="auto">
            <a:xfrm flipV="1">
              <a:off x="1344"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04" name="Line 20"/>
            <p:cNvSpPr>
              <a:spLocks noChangeShapeType="1"/>
            </p:cNvSpPr>
            <p:nvPr/>
          </p:nvSpPr>
          <p:spPr bwMode="auto">
            <a:xfrm>
              <a:off x="1440"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5139" name="Text Box 21"/>
          <p:cNvSpPr txBox="1">
            <a:spLocks noChangeArrowheads="1"/>
          </p:cNvSpPr>
          <p:nvPr/>
        </p:nvSpPr>
        <p:spPr bwMode="auto">
          <a:xfrm>
            <a:off x="1066800" y="700088"/>
            <a:ext cx="336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O</a:t>
            </a:r>
          </a:p>
        </p:txBody>
      </p:sp>
      <p:sp>
        <p:nvSpPr>
          <p:cNvPr id="5140" name="Line 22"/>
          <p:cNvSpPr>
            <a:spLocks noChangeShapeType="1"/>
          </p:cNvSpPr>
          <p:nvPr/>
        </p:nvSpPr>
        <p:spPr bwMode="auto">
          <a:xfrm flipV="1">
            <a:off x="457200" y="914400"/>
            <a:ext cx="0" cy="5867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1" name="Text Box 23"/>
          <p:cNvSpPr txBox="1">
            <a:spLocks noChangeArrowheads="1"/>
          </p:cNvSpPr>
          <p:nvPr/>
        </p:nvSpPr>
        <p:spPr bwMode="auto">
          <a:xfrm rot="-5400000">
            <a:off x="-270668" y="3471068"/>
            <a:ext cx="908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Energy</a:t>
            </a:r>
          </a:p>
        </p:txBody>
      </p:sp>
      <p:sp>
        <p:nvSpPr>
          <p:cNvPr id="5142" name="Text Box 24"/>
          <p:cNvSpPr txBox="1">
            <a:spLocks noChangeArrowheads="1"/>
          </p:cNvSpPr>
          <p:nvPr/>
        </p:nvSpPr>
        <p:spPr bwMode="auto">
          <a:xfrm>
            <a:off x="3409950" y="685800"/>
            <a:ext cx="336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O</a:t>
            </a:r>
          </a:p>
        </p:txBody>
      </p:sp>
      <p:sp>
        <p:nvSpPr>
          <p:cNvPr id="5143" name="Text Box 25"/>
          <p:cNvSpPr txBox="1">
            <a:spLocks noChangeArrowheads="1"/>
          </p:cNvSpPr>
          <p:nvPr/>
        </p:nvSpPr>
        <p:spPr bwMode="auto">
          <a:xfrm>
            <a:off x="2259013" y="700088"/>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O</a:t>
            </a:r>
            <a:r>
              <a:rPr lang="en-US" altLang="en-US" sz="1800" baseline="-25000">
                <a:latin typeface="Arial" panose="020B0604020202020204" pitchFamily="34" charset="0"/>
              </a:rPr>
              <a:t>2</a:t>
            </a:r>
          </a:p>
        </p:txBody>
      </p:sp>
      <p:sp>
        <p:nvSpPr>
          <p:cNvPr id="5144" name="Text Box 26"/>
          <p:cNvSpPr txBox="1">
            <a:spLocks noChangeArrowheads="1"/>
          </p:cNvSpPr>
          <p:nvPr/>
        </p:nvSpPr>
        <p:spPr bwMode="auto">
          <a:xfrm>
            <a:off x="685800" y="5994400"/>
            <a:ext cx="37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a:latin typeface="Arial" panose="020B0604020202020204" pitchFamily="34" charset="0"/>
              </a:rPr>
              <a:t>2s</a:t>
            </a:r>
          </a:p>
        </p:txBody>
      </p:sp>
      <p:sp>
        <p:nvSpPr>
          <p:cNvPr id="5145" name="Text Box 27"/>
          <p:cNvSpPr txBox="1">
            <a:spLocks noChangeArrowheads="1"/>
          </p:cNvSpPr>
          <p:nvPr/>
        </p:nvSpPr>
        <p:spPr bwMode="auto">
          <a:xfrm>
            <a:off x="3460750" y="5994400"/>
            <a:ext cx="37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a:latin typeface="Arial" panose="020B0604020202020204" pitchFamily="34" charset="0"/>
              </a:rPr>
              <a:t>2s</a:t>
            </a:r>
          </a:p>
        </p:txBody>
      </p:sp>
      <p:sp>
        <p:nvSpPr>
          <p:cNvPr id="5146" name="Rectangle 28"/>
          <p:cNvSpPr>
            <a:spLocks noChangeArrowheads="1"/>
          </p:cNvSpPr>
          <p:nvPr/>
        </p:nvSpPr>
        <p:spPr bwMode="auto">
          <a:xfrm>
            <a:off x="2667000" y="6375400"/>
            <a:ext cx="4540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a:latin typeface="Arial" panose="020B0604020202020204" pitchFamily="34" charset="0"/>
                <a:sym typeface="Symbol" panose="05050102010706020507" pitchFamily="18" charset="2"/>
              </a:rPr>
              <a:t>2</a:t>
            </a:r>
            <a:r>
              <a:rPr lang="en-US" altLang="en-US" sz="1400" baseline="-25000">
                <a:latin typeface="Arial" panose="020B0604020202020204" pitchFamily="34" charset="0"/>
                <a:sym typeface="Symbol" panose="05050102010706020507" pitchFamily="18" charset="2"/>
              </a:rPr>
              <a:t>g</a:t>
            </a:r>
          </a:p>
        </p:txBody>
      </p:sp>
      <p:sp>
        <p:nvSpPr>
          <p:cNvPr id="5147" name="Rectangle 29"/>
          <p:cNvSpPr>
            <a:spLocks noChangeArrowheads="1"/>
          </p:cNvSpPr>
          <p:nvPr/>
        </p:nvSpPr>
        <p:spPr bwMode="auto">
          <a:xfrm>
            <a:off x="2667000" y="5375275"/>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a:latin typeface="Arial" panose="020B0604020202020204" pitchFamily="34" charset="0"/>
                <a:sym typeface="Symbol" panose="05050102010706020507" pitchFamily="18" charset="2"/>
              </a:rPr>
              <a:t>2</a:t>
            </a:r>
            <a:r>
              <a:rPr lang="en-US" altLang="en-US" sz="1400" baseline="-25000">
                <a:latin typeface="Arial" panose="020B0604020202020204" pitchFamily="34" charset="0"/>
                <a:sym typeface="Symbol" panose="05050102010706020507" pitchFamily="18" charset="2"/>
              </a:rPr>
              <a:t>u</a:t>
            </a:r>
            <a:r>
              <a:rPr lang="en-US" altLang="en-US" sz="1800">
                <a:latin typeface="Arial" panose="020B0604020202020204" pitchFamily="34" charset="0"/>
                <a:sym typeface="Symbol" panose="05050102010706020507" pitchFamily="18" charset="2"/>
              </a:rPr>
              <a:t>*</a:t>
            </a:r>
          </a:p>
        </p:txBody>
      </p:sp>
      <p:grpSp>
        <p:nvGrpSpPr>
          <p:cNvPr id="5148" name="Group 30"/>
          <p:cNvGrpSpPr>
            <a:grpSpLocks/>
          </p:cNvGrpSpPr>
          <p:nvPr/>
        </p:nvGrpSpPr>
        <p:grpSpPr bwMode="auto">
          <a:xfrm>
            <a:off x="2286000" y="5334000"/>
            <a:ext cx="152400" cy="457200"/>
            <a:chOff x="1344" y="2496"/>
            <a:chExt cx="96" cy="288"/>
          </a:xfrm>
        </p:grpSpPr>
        <p:sp>
          <p:nvSpPr>
            <p:cNvPr id="5201" name="Line 31"/>
            <p:cNvSpPr>
              <a:spLocks noChangeShapeType="1"/>
            </p:cNvSpPr>
            <p:nvPr/>
          </p:nvSpPr>
          <p:spPr bwMode="auto">
            <a:xfrm flipV="1">
              <a:off x="1344"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02" name="Line 32"/>
            <p:cNvSpPr>
              <a:spLocks noChangeShapeType="1"/>
            </p:cNvSpPr>
            <p:nvPr/>
          </p:nvSpPr>
          <p:spPr bwMode="auto">
            <a:xfrm>
              <a:off x="1440"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5149" name="Line 33"/>
          <p:cNvSpPr>
            <a:spLocks noChangeShapeType="1"/>
          </p:cNvSpPr>
          <p:nvPr/>
        </p:nvSpPr>
        <p:spPr bwMode="auto">
          <a:xfrm>
            <a:off x="914400" y="3062288"/>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50" name="Line 34"/>
          <p:cNvSpPr>
            <a:spLocks noChangeShapeType="1"/>
          </p:cNvSpPr>
          <p:nvPr/>
        </p:nvSpPr>
        <p:spPr bwMode="auto">
          <a:xfrm>
            <a:off x="3352800" y="31242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51" name="Line 35"/>
          <p:cNvSpPr>
            <a:spLocks noChangeShapeType="1"/>
          </p:cNvSpPr>
          <p:nvPr/>
        </p:nvSpPr>
        <p:spPr bwMode="auto">
          <a:xfrm>
            <a:off x="2133600" y="13716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52" name="Line 36"/>
          <p:cNvSpPr>
            <a:spLocks noChangeShapeType="1"/>
          </p:cNvSpPr>
          <p:nvPr/>
        </p:nvSpPr>
        <p:spPr bwMode="auto">
          <a:xfrm>
            <a:off x="2133600" y="45720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5153" name="AutoShape 37"/>
          <p:cNvCxnSpPr>
            <a:cxnSpLocks noChangeShapeType="1"/>
            <a:stCxn id="5149" idx="1"/>
            <a:endCxn id="5152" idx="0"/>
          </p:cNvCxnSpPr>
          <p:nvPr/>
        </p:nvCxnSpPr>
        <p:spPr bwMode="auto">
          <a:xfrm>
            <a:off x="1447800" y="3081338"/>
            <a:ext cx="685800" cy="1471612"/>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5154" name="AutoShape 38"/>
          <p:cNvCxnSpPr>
            <a:cxnSpLocks noChangeShapeType="1"/>
            <a:stCxn id="5152" idx="1"/>
            <a:endCxn id="5150" idx="0"/>
          </p:cNvCxnSpPr>
          <p:nvPr/>
        </p:nvCxnSpPr>
        <p:spPr bwMode="auto">
          <a:xfrm flipV="1">
            <a:off x="2667000" y="3105150"/>
            <a:ext cx="685800" cy="1485900"/>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5155" name="AutoShape 39"/>
          <p:cNvCxnSpPr>
            <a:cxnSpLocks noChangeShapeType="1"/>
            <a:stCxn id="5149" idx="1"/>
            <a:endCxn id="5151" idx="0"/>
          </p:cNvCxnSpPr>
          <p:nvPr/>
        </p:nvCxnSpPr>
        <p:spPr bwMode="auto">
          <a:xfrm flipV="1">
            <a:off x="1447800" y="1352550"/>
            <a:ext cx="685800" cy="1728788"/>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5156" name="AutoShape 40"/>
          <p:cNvCxnSpPr>
            <a:cxnSpLocks noChangeShapeType="1"/>
            <a:stCxn id="5150" idx="0"/>
            <a:endCxn id="5151" idx="1"/>
          </p:cNvCxnSpPr>
          <p:nvPr/>
        </p:nvCxnSpPr>
        <p:spPr bwMode="auto">
          <a:xfrm flipH="1" flipV="1">
            <a:off x="2667000" y="1390650"/>
            <a:ext cx="685800" cy="1714500"/>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grpSp>
        <p:nvGrpSpPr>
          <p:cNvPr id="5157" name="Group 41"/>
          <p:cNvGrpSpPr>
            <a:grpSpLocks/>
          </p:cNvGrpSpPr>
          <p:nvPr/>
        </p:nvGrpSpPr>
        <p:grpSpPr bwMode="auto">
          <a:xfrm>
            <a:off x="2324100" y="4343400"/>
            <a:ext cx="152400" cy="457200"/>
            <a:chOff x="1344" y="2496"/>
            <a:chExt cx="96" cy="288"/>
          </a:xfrm>
        </p:grpSpPr>
        <p:sp>
          <p:nvSpPr>
            <p:cNvPr id="5199" name="Line 42"/>
            <p:cNvSpPr>
              <a:spLocks noChangeShapeType="1"/>
            </p:cNvSpPr>
            <p:nvPr/>
          </p:nvSpPr>
          <p:spPr bwMode="auto">
            <a:xfrm flipV="1">
              <a:off x="1344"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00" name="Line 43"/>
            <p:cNvSpPr>
              <a:spLocks noChangeShapeType="1"/>
            </p:cNvSpPr>
            <p:nvPr/>
          </p:nvSpPr>
          <p:spPr bwMode="auto">
            <a:xfrm>
              <a:off x="1440"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5158" name="Text Box 44"/>
          <p:cNvSpPr txBox="1">
            <a:spLocks noChangeArrowheads="1"/>
          </p:cNvSpPr>
          <p:nvPr/>
        </p:nvSpPr>
        <p:spPr bwMode="auto">
          <a:xfrm>
            <a:off x="533400" y="2819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a:latin typeface="Arial" panose="020B0604020202020204" pitchFamily="34" charset="0"/>
              </a:rPr>
              <a:t>2p</a:t>
            </a:r>
          </a:p>
        </p:txBody>
      </p:sp>
      <p:sp>
        <p:nvSpPr>
          <p:cNvPr id="5159" name="Text Box 45"/>
          <p:cNvSpPr txBox="1">
            <a:spLocks noChangeArrowheads="1"/>
          </p:cNvSpPr>
          <p:nvPr/>
        </p:nvSpPr>
        <p:spPr bwMode="auto">
          <a:xfrm>
            <a:off x="3429000" y="31242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a:latin typeface="Arial" panose="020B0604020202020204" pitchFamily="34" charset="0"/>
              </a:rPr>
              <a:t>2p</a:t>
            </a:r>
          </a:p>
        </p:txBody>
      </p:sp>
      <p:sp>
        <p:nvSpPr>
          <p:cNvPr id="5160" name="Rectangle 46"/>
          <p:cNvSpPr>
            <a:spLocks noChangeArrowheads="1"/>
          </p:cNvSpPr>
          <p:nvPr/>
        </p:nvSpPr>
        <p:spPr bwMode="auto">
          <a:xfrm>
            <a:off x="2667000" y="4408488"/>
            <a:ext cx="4540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a:latin typeface="Arial" panose="020B0604020202020204" pitchFamily="34" charset="0"/>
                <a:sym typeface="Symbol" panose="05050102010706020507" pitchFamily="18" charset="2"/>
              </a:rPr>
              <a:t>3</a:t>
            </a:r>
            <a:r>
              <a:rPr lang="en-US" altLang="en-US" sz="1400" baseline="-25000">
                <a:latin typeface="Arial" panose="020B0604020202020204" pitchFamily="34" charset="0"/>
                <a:sym typeface="Symbol" panose="05050102010706020507" pitchFamily="18" charset="2"/>
              </a:rPr>
              <a:t>g</a:t>
            </a:r>
          </a:p>
        </p:txBody>
      </p:sp>
      <p:sp>
        <p:nvSpPr>
          <p:cNvPr id="5161" name="Rectangle 47"/>
          <p:cNvSpPr>
            <a:spLocks noChangeArrowheads="1"/>
          </p:cNvSpPr>
          <p:nvPr/>
        </p:nvSpPr>
        <p:spPr bwMode="auto">
          <a:xfrm>
            <a:off x="2667000" y="1169988"/>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a:latin typeface="Arial" panose="020B0604020202020204" pitchFamily="34" charset="0"/>
                <a:sym typeface="Symbol" panose="05050102010706020507" pitchFamily="18" charset="2"/>
              </a:rPr>
              <a:t>3</a:t>
            </a:r>
            <a:r>
              <a:rPr lang="en-US" altLang="en-US" sz="1400" baseline="-25000">
                <a:latin typeface="Arial" panose="020B0604020202020204" pitchFamily="34" charset="0"/>
                <a:sym typeface="Symbol" panose="05050102010706020507" pitchFamily="18" charset="2"/>
              </a:rPr>
              <a:t>u</a:t>
            </a:r>
            <a:r>
              <a:rPr lang="en-US" altLang="en-US" sz="1800">
                <a:latin typeface="Arial" panose="020B0604020202020204" pitchFamily="34" charset="0"/>
                <a:sym typeface="Symbol" panose="05050102010706020507" pitchFamily="18" charset="2"/>
              </a:rPr>
              <a:t>*</a:t>
            </a:r>
          </a:p>
        </p:txBody>
      </p:sp>
      <p:sp>
        <p:nvSpPr>
          <p:cNvPr id="5162" name="Line 48"/>
          <p:cNvSpPr>
            <a:spLocks noChangeShapeType="1"/>
          </p:cNvSpPr>
          <p:nvPr/>
        </p:nvSpPr>
        <p:spPr bwMode="auto">
          <a:xfrm>
            <a:off x="1828800" y="23622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63" name="Line 49"/>
          <p:cNvSpPr>
            <a:spLocks noChangeShapeType="1"/>
          </p:cNvSpPr>
          <p:nvPr/>
        </p:nvSpPr>
        <p:spPr bwMode="auto">
          <a:xfrm>
            <a:off x="2438400" y="23622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64" name="Line 50"/>
          <p:cNvSpPr>
            <a:spLocks noChangeShapeType="1"/>
          </p:cNvSpPr>
          <p:nvPr/>
        </p:nvSpPr>
        <p:spPr bwMode="auto">
          <a:xfrm>
            <a:off x="1828800" y="35814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65" name="Line 51"/>
          <p:cNvSpPr>
            <a:spLocks noChangeShapeType="1"/>
          </p:cNvSpPr>
          <p:nvPr/>
        </p:nvSpPr>
        <p:spPr bwMode="auto">
          <a:xfrm>
            <a:off x="2438400" y="35814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166" name="Group 52"/>
          <p:cNvGrpSpPr>
            <a:grpSpLocks/>
          </p:cNvGrpSpPr>
          <p:nvPr/>
        </p:nvGrpSpPr>
        <p:grpSpPr bwMode="auto">
          <a:xfrm>
            <a:off x="3352800" y="2957513"/>
            <a:ext cx="533400" cy="90487"/>
            <a:chOff x="2112" y="1680"/>
            <a:chExt cx="336" cy="48"/>
          </a:xfrm>
        </p:grpSpPr>
        <p:sp>
          <p:nvSpPr>
            <p:cNvPr id="5197" name="Line 53"/>
            <p:cNvSpPr>
              <a:spLocks noChangeShapeType="1"/>
            </p:cNvSpPr>
            <p:nvPr/>
          </p:nvSpPr>
          <p:spPr bwMode="auto">
            <a:xfrm>
              <a:off x="2112" y="1728"/>
              <a:ext cx="33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98" name="Line 54"/>
            <p:cNvSpPr>
              <a:spLocks noChangeShapeType="1"/>
            </p:cNvSpPr>
            <p:nvPr/>
          </p:nvSpPr>
          <p:spPr bwMode="auto">
            <a:xfrm>
              <a:off x="2112" y="1680"/>
              <a:ext cx="33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167" name="Group 55"/>
          <p:cNvGrpSpPr>
            <a:grpSpLocks/>
          </p:cNvGrpSpPr>
          <p:nvPr/>
        </p:nvGrpSpPr>
        <p:grpSpPr bwMode="auto">
          <a:xfrm>
            <a:off x="914400" y="2895600"/>
            <a:ext cx="533400" cy="76200"/>
            <a:chOff x="2112" y="1680"/>
            <a:chExt cx="336" cy="48"/>
          </a:xfrm>
        </p:grpSpPr>
        <p:sp>
          <p:nvSpPr>
            <p:cNvPr id="5195" name="Line 56"/>
            <p:cNvSpPr>
              <a:spLocks noChangeShapeType="1"/>
            </p:cNvSpPr>
            <p:nvPr/>
          </p:nvSpPr>
          <p:spPr bwMode="auto">
            <a:xfrm>
              <a:off x="2112" y="1728"/>
              <a:ext cx="33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96" name="Line 57"/>
            <p:cNvSpPr>
              <a:spLocks noChangeShapeType="1"/>
            </p:cNvSpPr>
            <p:nvPr/>
          </p:nvSpPr>
          <p:spPr bwMode="auto">
            <a:xfrm>
              <a:off x="2112" y="1680"/>
              <a:ext cx="33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cxnSp>
        <p:nvCxnSpPr>
          <p:cNvPr id="5168" name="AutoShape 58"/>
          <p:cNvCxnSpPr>
            <a:cxnSpLocks noChangeShapeType="1"/>
            <a:stCxn id="5195" idx="1"/>
            <a:endCxn id="5162" idx="0"/>
          </p:cNvCxnSpPr>
          <p:nvPr/>
        </p:nvCxnSpPr>
        <p:spPr bwMode="auto">
          <a:xfrm rot="5400000" flipH="1" flipV="1">
            <a:off x="1333500" y="2476500"/>
            <a:ext cx="609600" cy="381000"/>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5169" name="AutoShape 59"/>
          <p:cNvCxnSpPr>
            <a:cxnSpLocks noChangeShapeType="1"/>
            <a:stCxn id="5197" idx="0"/>
            <a:endCxn id="5163" idx="1"/>
          </p:cNvCxnSpPr>
          <p:nvPr/>
        </p:nvCxnSpPr>
        <p:spPr bwMode="auto">
          <a:xfrm rot="5400000" flipH="1">
            <a:off x="2819400" y="2514600"/>
            <a:ext cx="685800" cy="381000"/>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5170" name="AutoShape 60"/>
          <p:cNvCxnSpPr>
            <a:cxnSpLocks noChangeShapeType="1"/>
            <a:stCxn id="5195" idx="1"/>
            <a:endCxn id="5164" idx="0"/>
          </p:cNvCxnSpPr>
          <p:nvPr/>
        </p:nvCxnSpPr>
        <p:spPr bwMode="auto">
          <a:xfrm rot="16200000" flipH="1">
            <a:off x="1333500" y="3086100"/>
            <a:ext cx="609600" cy="381000"/>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5171" name="AutoShape 61"/>
          <p:cNvCxnSpPr>
            <a:cxnSpLocks noChangeShapeType="1"/>
            <a:stCxn id="5197" idx="0"/>
            <a:endCxn id="5165" idx="1"/>
          </p:cNvCxnSpPr>
          <p:nvPr/>
        </p:nvCxnSpPr>
        <p:spPr bwMode="auto">
          <a:xfrm rot="5400000">
            <a:off x="2895600" y="3124200"/>
            <a:ext cx="533400" cy="381000"/>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sp>
        <p:nvSpPr>
          <p:cNvPr id="5172" name="Rectangle 62"/>
          <p:cNvSpPr>
            <a:spLocks noChangeArrowheads="1"/>
          </p:cNvSpPr>
          <p:nvPr/>
        </p:nvSpPr>
        <p:spPr bwMode="auto">
          <a:xfrm>
            <a:off x="3062288" y="3429000"/>
            <a:ext cx="4429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a:latin typeface="Arial" panose="020B0604020202020204" pitchFamily="34" charset="0"/>
                <a:sym typeface="Symbol" panose="05050102010706020507" pitchFamily="18" charset="2"/>
              </a:rPr>
              <a:t>1</a:t>
            </a:r>
            <a:r>
              <a:rPr lang="en-US" altLang="en-US" sz="1400" baseline="-25000">
                <a:latin typeface="Arial" panose="020B0604020202020204" pitchFamily="34" charset="0"/>
                <a:sym typeface="Symbol" panose="05050102010706020507" pitchFamily="18" charset="2"/>
              </a:rPr>
              <a:t>u</a:t>
            </a:r>
          </a:p>
        </p:txBody>
      </p:sp>
      <p:sp>
        <p:nvSpPr>
          <p:cNvPr id="5173" name="Rectangle 63"/>
          <p:cNvSpPr>
            <a:spLocks noChangeArrowheads="1"/>
          </p:cNvSpPr>
          <p:nvPr/>
        </p:nvSpPr>
        <p:spPr bwMode="auto">
          <a:xfrm>
            <a:off x="2992438" y="2185988"/>
            <a:ext cx="5222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a:latin typeface="Arial" panose="020B0604020202020204" pitchFamily="34" charset="0"/>
                <a:sym typeface="Symbol" panose="05050102010706020507" pitchFamily="18" charset="2"/>
              </a:rPr>
              <a:t>1</a:t>
            </a:r>
            <a:r>
              <a:rPr lang="en-US" altLang="en-US" sz="1400" baseline="-25000">
                <a:latin typeface="Arial" panose="020B0604020202020204" pitchFamily="34" charset="0"/>
                <a:sym typeface="Symbol" panose="05050102010706020507" pitchFamily="18" charset="2"/>
              </a:rPr>
              <a:t>g</a:t>
            </a:r>
            <a:r>
              <a:rPr lang="en-US" altLang="en-US" sz="1800">
                <a:latin typeface="Arial" panose="020B0604020202020204" pitchFamily="34" charset="0"/>
                <a:sym typeface="Symbol" panose="05050102010706020507" pitchFamily="18" charset="2"/>
              </a:rPr>
              <a:t>*</a:t>
            </a:r>
          </a:p>
        </p:txBody>
      </p:sp>
      <p:grpSp>
        <p:nvGrpSpPr>
          <p:cNvPr id="5174" name="Group 64"/>
          <p:cNvGrpSpPr>
            <a:grpSpLocks/>
          </p:cNvGrpSpPr>
          <p:nvPr/>
        </p:nvGrpSpPr>
        <p:grpSpPr bwMode="auto">
          <a:xfrm>
            <a:off x="1981200" y="3352800"/>
            <a:ext cx="152400" cy="457200"/>
            <a:chOff x="1344" y="2496"/>
            <a:chExt cx="96" cy="288"/>
          </a:xfrm>
        </p:grpSpPr>
        <p:sp>
          <p:nvSpPr>
            <p:cNvPr id="5193" name="Line 65"/>
            <p:cNvSpPr>
              <a:spLocks noChangeShapeType="1"/>
            </p:cNvSpPr>
            <p:nvPr/>
          </p:nvSpPr>
          <p:spPr bwMode="auto">
            <a:xfrm flipV="1">
              <a:off x="1344"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94" name="Line 66"/>
            <p:cNvSpPr>
              <a:spLocks noChangeShapeType="1"/>
            </p:cNvSpPr>
            <p:nvPr/>
          </p:nvSpPr>
          <p:spPr bwMode="auto">
            <a:xfrm>
              <a:off x="1440"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175" name="Group 67"/>
          <p:cNvGrpSpPr>
            <a:grpSpLocks/>
          </p:cNvGrpSpPr>
          <p:nvPr/>
        </p:nvGrpSpPr>
        <p:grpSpPr bwMode="auto">
          <a:xfrm>
            <a:off x="2590800" y="3352800"/>
            <a:ext cx="152400" cy="457200"/>
            <a:chOff x="1344" y="2496"/>
            <a:chExt cx="96" cy="288"/>
          </a:xfrm>
        </p:grpSpPr>
        <p:sp>
          <p:nvSpPr>
            <p:cNvPr id="5191" name="Line 68"/>
            <p:cNvSpPr>
              <a:spLocks noChangeShapeType="1"/>
            </p:cNvSpPr>
            <p:nvPr/>
          </p:nvSpPr>
          <p:spPr bwMode="auto">
            <a:xfrm flipV="1">
              <a:off x="1344"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92" name="Line 69"/>
            <p:cNvSpPr>
              <a:spLocks noChangeShapeType="1"/>
            </p:cNvSpPr>
            <p:nvPr/>
          </p:nvSpPr>
          <p:spPr bwMode="auto">
            <a:xfrm>
              <a:off x="1440" y="249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5176" name="Line 71"/>
          <p:cNvSpPr>
            <a:spLocks noChangeShapeType="1"/>
          </p:cNvSpPr>
          <p:nvPr/>
        </p:nvSpPr>
        <p:spPr bwMode="auto">
          <a:xfrm flipV="1">
            <a:off x="2057400" y="21336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77" name="Line 74"/>
          <p:cNvSpPr>
            <a:spLocks noChangeShapeType="1"/>
          </p:cNvSpPr>
          <p:nvPr/>
        </p:nvSpPr>
        <p:spPr bwMode="auto">
          <a:xfrm flipV="1">
            <a:off x="2743200" y="21336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78" name="Text Box 76"/>
          <p:cNvSpPr txBox="1">
            <a:spLocks noChangeArrowheads="1"/>
          </p:cNvSpPr>
          <p:nvPr/>
        </p:nvSpPr>
        <p:spPr bwMode="auto">
          <a:xfrm>
            <a:off x="4495800" y="0"/>
            <a:ext cx="3171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a:latin typeface="Arial" panose="020B0604020202020204" pitchFamily="34" charset="0"/>
              </a:rPr>
              <a:t>Molecular Orbital Theory</a:t>
            </a:r>
          </a:p>
        </p:txBody>
      </p:sp>
      <p:sp>
        <p:nvSpPr>
          <p:cNvPr id="5179" name="Text Box 77"/>
          <p:cNvSpPr txBox="1">
            <a:spLocks noChangeArrowheads="1"/>
          </p:cNvSpPr>
          <p:nvPr/>
        </p:nvSpPr>
        <p:spPr bwMode="auto">
          <a:xfrm>
            <a:off x="1447800" y="365125"/>
            <a:ext cx="2152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a:latin typeface="Arial" panose="020B0604020202020204" pitchFamily="34" charset="0"/>
              </a:rPr>
              <a:t>MO diagram for O</a:t>
            </a:r>
            <a:r>
              <a:rPr lang="en-US" altLang="en-US" sz="2000" baseline="-25000">
                <a:latin typeface="Arial" panose="020B0604020202020204" pitchFamily="34" charset="0"/>
              </a:rPr>
              <a:t>2</a:t>
            </a:r>
          </a:p>
        </p:txBody>
      </p:sp>
      <p:sp>
        <p:nvSpPr>
          <p:cNvPr id="5180" name="Text Box 78"/>
          <p:cNvSpPr txBox="1">
            <a:spLocks noChangeArrowheads="1"/>
          </p:cNvSpPr>
          <p:nvPr/>
        </p:nvSpPr>
        <p:spPr bwMode="auto">
          <a:xfrm>
            <a:off x="3846513" y="2819400"/>
            <a:ext cx="5635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solidFill>
                  <a:srgbClr val="FF0000"/>
                </a:solidFill>
                <a:latin typeface="Arial" panose="020B0604020202020204" pitchFamily="34" charset="0"/>
              </a:rPr>
              <a:t>(p</a:t>
            </a:r>
            <a:r>
              <a:rPr lang="en-US" altLang="en-US" sz="1200" baseline="-25000">
                <a:solidFill>
                  <a:srgbClr val="FF0000"/>
                </a:solidFill>
                <a:latin typeface="Arial" panose="020B0604020202020204" pitchFamily="34" charset="0"/>
              </a:rPr>
              <a:t>x</a:t>
            </a:r>
            <a:r>
              <a:rPr lang="en-US" altLang="en-US" sz="1200">
                <a:solidFill>
                  <a:srgbClr val="FF0000"/>
                </a:solidFill>
                <a:latin typeface="Arial" panose="020B0604020202020204" pitchFamily="34" charset="0"/>
              </a:rPr>
              <a:t>,p</a:t>
            </a:r>
            <a:r>
              <a:rPr lang="en-US" altLang="en-US" sz="1200" baseline="-25000">
                <a:solidFill>
                  <a:srgbClr val="FF0000"/>
                </a:solidFill>
                <a:latin typeface="Arial" panose="020B0604020202020204" pitchFamily="34" charset="0"/>
              </a:rPr>
              <a:t>y</a:t>
            </a:r>
            <a:r>
              <a:rPr lang="en-US" altLang="en-US" sz="1200">
                <a:solidFill>
                  <a:srgbClr val="FFFF00"/>
                </a:solidFill>
                <a:latin typeface="Arial" panose="020B0604020202020204" pitchFamily="34" charset="0"/>
              </a:rPr>
              <a:t>)</a:t>
            </a:r>
          </a:p>
        </p:txBody>
      </p:sp>
      <p:sp>
        <p:nvSpPr>
          <p:cNvPr id="5181" name="Text Box 79"/>
          <p:cNvSpPr txBox="1">
            <a:spLocks noChangeArrowheads="1"/>
          </p:cNvSpPr>
          <p:nvPr/>
        </p:nvSpPr>
        <p:spPr bwMode="auto">
          <a:xfrm>
            <a:off x="3871913" y="2971800"/>
            <a:ext cx="3190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Arial" panose="020B0604020202020204" pitchFamily="34" charset="0"/>
              </a:rPr>
              <a:t>p</a:t>
            </a:r>
            <a:r>
              <a:rPr lang="en-US" altLang="en-US" sz="1200" baseline="-25000">
                <a:latin typeface="Arial" panose="020B0604020202020204" pitchFamily="34" charset="0"/>
              </a:rPr>
              <a:t>z</a:t>
            </a:r>
            <a:endParaRPr lang="en-US" altLang="en-US" sz="1200">
              <a:latin typeface="Arial" panose="020B0604020202020204" pitchFamily="34" charset="0"/>
            </a:endParaRPr>
          </a:p>
        </p:txBody>
      </p:sp>
      <p:sp>
        <p:nvSpPr>
          <p:cNvPr id="5182" name="Rectangle 90"/>
          <p:cNvSpPr>
            <a:spLocks noChangeArrowheads="1"/>
          </p:cNvSpPr>
          <p:nvPr/>
        </p:nvSpPr>
        <p:spPr bwMode="auto">
          <a:xfrm>
            <a:off x="477838" y="2209800"/>
            <a:ext cx="8175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FF0000"/>
                </a:solidFill>
                <a:latin typeface="Arial" panose="020B0604020202020204" pitchFamily="34" charset="0"/>
              </a:rPr>
              <a:t>HOMO</a:t>
            </a:r>
          </a:p>
        </p:txBody>
      </p:sp>
      <p:cxnSp>
        <p:nvCxnSpPr>
          <p:cNvPr id="5183" name="AutoShape 91"/>
          <p:cNvCxnSpPr>
            <a:cxnSpLocks noChangeShapeType="1"/>
            <a:stCxn id="5182" idx="3"/>
          </p:cNvCxnSpPr>
          <p:nvPr/>
        </p:nvCxnSpPr>
        <p:spPr bwMode="auto">
          <a:xfrm flipV="1">
            <a:off x="1295400" y="2362200"/>
            <a:ext cx="457200" cy="15875"/>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5184" name="Rectangle 92"/>
          <p:cNvSpPr>
            <a:spLocks noChangeArrowheads="1"/>
          </p:cNvSpPr>
          <p:nvPr/>
        </p:nvSpPr>
        <p:spPr bwMode="auto">
          <a:xfrm>
            <a:off x="838200" y="1219200"/>
            <a:ext cx="771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FF0000"/>
                </a:solidFill>
                <a:latin typeface="Arial" panose="020B0604020202020204" pitchFamily="34" charset="0"/>
              </a:rPr>
              <a:t>LUMO</a:t>
            </a:r>
          </a:p>
        </p:txBody>
      </p:sp>
      <p:cxnSp>
        <p:nvCxnSpPr>
          <p:cNvPr id="5185" name="AutoShape 93"/>
          <p:cNvCxnSpPr>
            <a:cxnSpLocks noChangeShapeType="1"/>
            <a:stCxn id="5184" idx="3"/>
          </p:cNvCxnSpPr>
          <p:nvPr/>
        </p:nvCxnSpPr>
        <p:spPr bwMode="auto">
          <a:xfrm flipV="1">
            <a:off x="1609725" y="1371600"/>
            <a:ext cx="457200" cy="15875"/>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pic>
        <p:nvPicPr>
          <p:cNvPr id="5186" name="Picture 86" descr="PES O2.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943600" y="1447800"/>
            <a:ext cx="29051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Rectangle 87"/>
          <p:cNvSpPr/>
          <p:nvPr/>
        </p:nvSpPr>
        <p:spPr>
          <a:xfrm>
            <a:off x="1143000" y="1752600"/>
            <a:ext cx="7391400" cy="838200"/>
          </a:xfrm>
          <a:prstGeom prst="rect">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9" name="Rectangle 88"/>
          <p:cNvSpPr/>
          <p:nvPr/>
        </p:nvSpPr>
        <p:spPr>
          <a:xfrm>
            <a:off x="1066800" y="3276600"/>
            <a:ext cx="7391400" cy="838200"/>
          </a:xfrm>
          <a:prstGeom prst="rect">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0" name="Rectangle 89"/>
          <p:cNvSpPr/>
          <p:nvPr/>
        </p:nvSpPr>
        <p:spPr>
          <a:xfrm>
            <a:off x="1066800" y="4114800"/>
            <a:ext cx="7391400" cy="838200"/>
          </a:xfrm>
          <a:prstGeom prst="rect">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1" name="Rectangle 90"/>
          <p:cNvSpPr/>
          <p:nvPr/>
        </p:nvSpPr>
        <p:spPr>
          <a:xfrm>
            <a:off x="1066800" y="4953000"/>
            <a:ext cx="7391400" cy="838200"/>
          </a:xfrm>
          <a:prstGeom prst="rect">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28892995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43000"/>
            <a:ext cx="7399338"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5"/>
          <p:cNvSpPr txBox="1">
            <a:spLocks noChangeArrowheads="1"/>
          </p:cNvSpPr>
          <p:nvPr/>
        </p:nvSpPr>
        <p:spPr bwMode="auto">
          <a:xfrm>
            <a:off x="2590800" y="838200"/>
            <a:ext cx="4457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Photoelectron Spectrum of Carbon Monoxide</a:t>
            </a:r>
          </a:p>
        </p:txBody>
      </p:sp>
    </p:spTree>
    <p:extLst>
      <p:ext uri="{BB962C8B-B14F-4D97-AF65-F5344CB8AC3E}">
        <p14:creationId xmlns:p14="http://schemas.microsoft.com/office/powerpoint/2010/main" val="33426761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5"/>
          <p:cNvSpPr txBox="1">
            <a:spLocks noChangeArrowheads="1"/>
          </p:cNvSpPr>
          <p:nvPr/>
        </p:nvSpPr>
        <p:spPr bwMode="auto">
          <a:xfrm>
            <a:off x="1143000" y="228600"/>
            <a:ext cx="2832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First…..A little about orbitals</a:t>
            </a:r>
          </a:p>
        </p:txBody>
      </p:sp>
      <p:graphicFrame>
        <p:nvGraphicFramePr>
          <p:cNvPr id="8195" name="Object 2"/>
          <p:cNvGraphicFramePr>
            <a:graphicFrameLocks noChangeAspect="1"/>
          </p:cNvGraphicFramePr>
          <p:nvPr/>
        </p:nvGraphicFramePr>
        <p:xfrm>
          <a:off x="1447800" y="3200400"/>
          <a:ext cx="342900" cy="1019175"/>
        </p:xfrm>
        <a:graphic>
          <a:graphicData uri="http://schemas.openxmlformats.org/presentationml/2006/ole">
            <mc:AlternateContent xmlns:mc="http://schemas.openxmlformats.org/markup-compatibility/2006">
              <mc:Choice xmlns:v="urn:schemas-microsoft-com:vml" Requires="v">
                <p:oleObj spid="_x0000_s1032" name="Document" r:id="rId3" imgW="342900" imgH="1019175" progId="ChemWindow.Document">
                  <p:embed/>
                </p:oleObj>
              </mc:Choice>
              <mc:Fallback>
                <p:oleObj name="Document" r:id="rId3" imgW="342900" imgH="1019175" progId="ChemWindow.Documen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200400"/>
                        <a:ext cx="342900"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6" name="TextBox 96"/>
          <p:cNvSpPr txBox="1">
            <a:spLocks noChangeArrowheads="1"/>
          </p:cNvSpPr>
          <p:nvPr/>
        </p:nvSpPr>
        <p:spPr bwMode="auto">
          <a:xfrm>
            <a:off x="3810000" y="1600200"/>
            <a:ext cx="106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a:t>C-O</a:t>
            </a:r>
          </a:p>
        </p:txBody>
      </p:sp>
      <p:cxnSp>
        <p:nvCxnSpPr>
          <p:cNvPr id="99" name="Straight Arrow Connector 98"/>
          <p:cNvCxnSpPr>
            <a:stCxn id="8196" idx="3"/>
          </p:cNvCxnSpPr>
          <p:nvPr/>
        </p:nvCxnSpPr>
        <p:spPr>
          <a:xfrm>
            <a:off x="4876800" y="1892300"/>
            <a:ext cx="838200" cy="12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6" name="Arc 105"/>
          <p:cNvSpPr/>
          <p:nvPr/>
        </p:nvSpPr>
        <p:spPr>
          <a:xfrm>
            <a:off x="5029200" y="1752600"/>
            <a:ext cx="381000" cy="533400"/>
          </a:xfrm>
          <a:prstGeom prst="arc">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07" name="TextBox 106"/>
          <p:cNvSpPr txBox="1"/>
          <p:nvPr/>
        </p:nvSpPr>
        <p:spPr>
          <a:xfrm>
            <a:off x="5791200" y="1676400"/>
            <a:ext cx="306388" cy="369888"/>
          </a:xfrm>
          <a:prstGeom prst="rect">
            <a:avLst/>
          </a:prstGeom>
          <a:noFill/>
        </p:spPr>
        <p:txBody>
          <a:bodyPr>
            <a:spAutoFit/>
          </a:bodyPr>
          <a:lstStyle/>
          <a:p>
            <a:pPr eaLnBrk="1" fontAlgn="auto" hangingPunct="1">
              <a:spcBef>
                <a:spcPts val="0"/>
              </a:spcBef>
              <a:spcAft>
                <a:spcPts val="0"/>
              </a:spcAft>
              <a:defRPr/>
            </a:pPr>
            <a:r>
              <a:rPr lang="en-US" b="1" dirty="0">
                <a:solidFill>
                  <a:schemeClr val="tx2">
                    <a:lumMod val="75000"/>
                  </a:schemeClr>
                </a:solidFill>
                <a:latin typeface="+mn-lt"/>
              </a:rPr>
              <a:t>z</a:t>
            </a:r>
          </a:p>
        </p:txBody>
      </p:sp>
      <p:sp>
        <p:nvSpPr>
          <p:cNvPr id="109" name="TextBox 108"/>
          <p:cNvSpPr txBox="1"/>
          <p:nvPr/>
        </p:nvSpPr>
        <p:spPr>
          <a:xfrm>
            <a:off x="2514600" y="914400"/>
            <a:ext cx="306388" cy="369888"/>
          </a:xfrm>
          <a:prstGeom prst="rect">
            <a:avLst/>
          </a:prstGeom>
          <a:noFill/>
        </p:spPr>
        <p:txBody>
          <a:bodyPr>
            <a:spAutoFit/>
          </a:bodyPr>
          <a:lstStyle/>
          <a:p>
            <a:pPr eaLnBrk="1" fontAlgn="auto" hangingPunct="1">
              <a:spcBef>
                <a:spcPts val="0"/>
              </a:spcBef>
              <a:spcAft>
                <a:spcPts val="0"/>
              </a:spcAft>
              <a:defRPr/>
            </a:pPr>
            <a:r>
              <a:rPr lang="en-US" b="1" dirty="0">
                <a:solidFill>
                  <a:schemeClr val="tx2">
                    <a:lumMod val="75000"/>
                  </a:schemeClr>
                </a:solidFill>
                <a:latin typeface="+mn-lt"/>
              </a:rPr>
              <a:t>x</a:t>
            </a:r>
          </a:p>
        </p:txBody>
      </p:sp>
      <p:grpSp>
        <p:nvGrpSpPr>
          <p:cNvPr id="8201" name="Group 114"/>
          <p:cNvGrpSpPr>
            <a:grpSpLocks/>
          </p:cNvGrpSpPr>
          <p:nvPr/>
        </p:nvGrpSpPr>
        <p:grpSpPr bwMode="auto">
          <a:xfrm>
            <a:off x="1981200" y="1295400"/>
            <a:ext cx="1600200" cy="1131888"/>
            <a:chOff x="2057400" y="3200400"/>
            <a:chExt cx="1600200" cy="1131332"/>
          </a:xfrm>
        </p:grpSpPr>
        <p:cxnSp>
          <p:nvCxnSpPr>
            <p:cNvPr id="56" name="Straight Arrow Connector 55"/>
            <p:cNvCxnSpPr/>
            <p:nvPr/>
          </p:nvCxnSpPr>
          <p:spPr>
            <a:xfrm>
              <a:off x="2743200" y="3809701"/>
              <a:ext cx="6858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5400000" flipH="1" flipV="1">
              <a:off x="2436963" y="3505050"/>
              <a:ext cx="610888"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10800000" flipV="1">
              <a:off x="2362200" y="3809701"/>
              <a:ext cx="381000" cy="304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3429000" y="3581213"/>
              <a:ext cx="228600" cy="369706"/>
            </a:xfrm>
            <a:prstGeom prst="rect">
              <a:avLst/>
            </a:prstGeom>
            <a:noFill/>
          </p:spPr>
          <p:txBody>
            <a:bodyPr>
              <a:spAutoFit/>
            </a:bodyPr>
            <a:lstStyle/>
            <a:p>
              <a:pPr eaLnBrk="1" fontAlgn="auto" hangingPunct="1">
                <a:spcBef>
                  <a:spcPts val="0"/>
                </a:spcBef>
                <a:spcAft>
                  <a:spcPts val="0"/>
                </a:spcAft>
                <a:defRPr/>
              </a:pPr>
              <a:r>
                <a:rPr lang="en-US" b="1" dirty="0">
                  <a:solidFill>
                    <a:schemeClr val="tx2">
                      <a:lumMod val="75000"/>
                    </a:schemeClr>
                  </a:solidFill>
                  <a:latin typeface="+mn-lt"/>
                </a:rPr>
                <a:t>z</a:t>
              </a:r>
            </a:p>
          </p:txBody>
        </p:sp>
        <p:sp>
          <p:nvSpPr>
            <p:cNvPr id="110" name="TextBox 109"/>
            <p:cNvSpPr txBox="1"/>
            <p:nvPr/>
          </p:nvSpPr>
          <p:spPr>
            <a:xfrm>
              <a:off x="2057400" y="3962026"/>
              <a:ext cx="306388" cy="369706"/>
            </a:xfrm>
            <a:prstGeom prst="rect">
              <a:avLst/>
            </a:prstGeom>
            <a:noFill/>
          </p:spPr>
          <p:txBody>
            <a:bodyPr>
              <a:spAutoFit/>
            </a:bodyPr>
            <a:lstStyle/>
            <a:p>
              <a:pPr eaLnBrk="1" fontAlgn="auto" hangingPunct="1">
                <a:spcBef>
                  <a:spcPts val="0"/>
                </a:spcBef>
                <a:spcAft>
                  <a:spcPts val="0"/>
                </a:spcAft>
                <a:defRPr/>
              </a:pPr>
              <a:r>
                <a:rPr lang="en-US" b="1" dirty="0">
                  <a:solidFill>
                    <a:schemeClr val="tx2">
                      <a:lumMod val="75000"/>
                    </a:schemeClr>
                  </a:solidFill>
                  <a:latin typeface="+mn-lt"/>
                </a:rPr>
                <a:t>y</a:t>
              </a:r>
            </a:p>
          </p:txBody>
        </p:sp>
      </p:grpSp>
      <p:sp>
        <p:nvSpPr>
          <p:cNvPr id="111" name="TextBox 110"/>
          <p:cNvSpPr txBox="1"/>
          <p:nvPr/>
        </p:nvSpPr>
        <p:spPr>
          <a:xfrm>
            <a:off x="5029200" y="1981200"/>
            <a:ext cx="685800" cy="544513"/>
          </a:xfrm>
          <a:prstGeom prst="rect">
            <a:avLst/>
          </a:prstGeom>
          <a:noFill/>
        </p:spPr>
        <p:txBody>
          <a:bodyPr>
            <a:spAutoFit/>
          </a:bodyPr>
          <a:lstStyle/>
          <a:p>
            <a:pPr eaLnBrk="1" fontAlgn="auto" hangingPunct="1">
              <a:spcBef>
                <a:spcPts val="0"/>
              </a:spcBef>
              <a:spcAft>
                <a:spcPts val="0"/>
              </a:spcAft>
              <a:defRPr/>
            </a:pPr>
            <a:r>
              <a:rPr lang="en-US" sz="2800" b="1" dirty="0">
                <a:solidFill>
                  <a:schemeClr val="tx2">
                    <a:lumMod val="75000"/>
                  </a:schemeClr>
                </a:solidFill>
                <a:latin typeface="+mn-lt"/>
              </a:rPr>
              <a:t>C</a:t>
            </a:r>
            <a:r>
              <a:rPr lang="en-US" sz="4400" b="1" baseline="-25000" dirty="0">
                <a:solidFill>
                  <a:schemeClr val="tx2">
                    <a:lumMod val="75000"/>
                  </a:schemeClr>
                </a:solidFill>
                <a:latin typeface="+mn-lt"/>
              </a:rPr>
              <a:t>∞</a:t>
            </a:r>
          </a:p>
        </p:txBody>
      </p:sp>
      <p:graphicFrame>
        <p:nvGraphicFramePr>
          <p:cNvPr id="8203" name="Object 3"/>
          <p:cNvGraphicFramePr>
            <a:graphicFrameLocks noChangeAspect="1"/>
          </p:cNvGraphicFramePr>
          <p:nvPr/>
        </p:nvGraphicFramePr>
        <p:xfrm>
          <a:off x="6019800" y="3581400"/>
          <a:ext cx="1019175" cy="342900"/>
        </p:xfrm>
        <a:graphic>
          <a:graphicData uri="http://schemas.openxmlformats.org/presentationml/2006/ole">
            <mc:AlternateContent xmlns:mc="http://schemas.openxmlformats.org/markup-compatibility/2006">
              <mc:Choice xmlns:v="urn:schemas-microsoft-com:vml" Requires="v">
                <p:oleObj spid="_x0000_s1033" name="Document" r:id="rId5" imgW="1019175" imgH="342900" progId="ChemWindow.Document">
                  <p:embed/>
                </p:oleObj>
              </mc:Choice>
              <mc:Fallback>
                <p:oleObj name="Document" r:id="rId5" imgW="1019175" imgH="342900" progId="ChemWindow.Document">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3581400"/>
                        <a:ext cx="10191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4" name="Object 4"/>
          <p:cNvGraphicFramePr>
            <a:graphicFrameLocks noChangeAspect="1"/>
          </p:cNvGraphicFramePr>
          <p:nvPr/>
        </p:nvGraphicFramePr>
        <p:xfrm>
          <a:off x="3505200" y="3276600"/>
          <a:ext cx="857250" cy="876300"/>
        </p:xfrm>
        <a:graphic>
          <a:graphicData uri="http://schemas.openxmlformats.org/presentationml/2006/ole">
            <mc:AlternateContent xmlns:mc="http://schemas.openxmlformats.org/markup-compatibility/2006">
              <mc:Choice xmlns:v="urn:schemas-microsoft-com:vml" Requires="v">
                <p:oleObj spid="_x0000_s1034" name="Document" r:id="rId7" imgW="857250" imgH="876300" progId="ChemWindow.Document">
                  <p:embed/>
                </p:oleObj>
              </mc:Choice>
              <mc:Fallback>
                <p:oleObj name="Document" r:id="rId7" imgW="857250" imgH="876300" progId="ChemWindow.Document">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5200" y="3276600"/>
                        <a:ext cx="85725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 name="TextBox 111"/>
          <p:cNvSpPr txBox="1"/>
          <p:nvPr/>
        </p:nvSpPr>
        <p:spPr>
          <a:xfrm>
            <a:off x="1371600" y="4495800"/>
            <a:ext cx="544513"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 </a:t>
            </a:r>
            <a:r>
              <a:rPr lang="en-US" b="1" dirty="0" err="1">
                <a:solidFill>
                  <a:schemeClr val="tx2">
                    <a:lumMod val="75000"/>
                  </a:schemeClr>
                </a:solidFill>
                <a:latin typeface="+mn-lt"/>
              </a:rPr>
              <a:t>p</a:t>
            </a:r>
            <a:r>
              <a:rPr lang="en-US" b="1" baseline="-25000" dirty="0" err="1">
                <a:solidFill>
                  <a:schemeClr val="tx2">
                    <a:lumMod val="75000"/>
                  </a:schemeClr>
                </a:solidFill>
                <a:latin typeface="+mn-lt"/>
              </a:rPr>
              <a:t>x</a:t>
            </a:r>
            <a:endParaRPr lang="en-US" b="1" baseline="-25000" dirty="0">
              <a:solidFill>
                <a:schemeClr val="tx2">
                  <a:lumMod val="75000"/>
                </a:schemeClr>
              </a:solidFill>
              <a:latin typeface="+mn-lt"/>
            </a:endParaRPr>
          </a:p>
        </p:txBody>
      </p:sp>
      <p:sp>
        <p:nvSpPr>
          <p:cNvPr id="113" name="TextBox 112"/>
          <p:cNvSpPr txBox="1"/>
          <p:nvPr/>
        </p:nvSpPr>
        <p:spPr>
          <a:xfrm>
            <a:off x="3429000" y="4495800"/>
            <a:ext cx="549275"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 </a:t>
            </a:r>
            <a:r>
              <a:rPr lang="en-US" b="1" dirty="0" err="1">
                <a:solidFill>
                  <a:schemeClr val="tx2">
                    <a:lumMod val="75000"/>
                  </a:schemeClr>
                </a:solidFill>
                <a:latin typeface="+mn-lt"/>
              </a:rPr>
              <a:t>p</a:t>
            </a:r>
            <a:r>
              <a:rPr lang="en-US" b="1" baseline="-25000" dirty="0" err="1">
                <a:solidFill>
                  <a:schemeClr val="tx2">
                    <a:lumMod val="75000"/>
                  </a:schemeClr>
                </a:solidFill>
                <a:latin typeface="+mn-lt"/>
              </a:rPr>
              <a:t>y</a:t>
            </a:r>
            <a:endParaRPr lang="en-US" b="1" baseline="-25000" dirty="0">
              <a:solidFill>
                <a:schemeClr val="tx2">
                  <a:lumMod val="75000"/>
                </a:schemeClr>
              </a:solidFill>
              <a:latin typeface="+mn-lt"/>
            </a:endParaRPr>
          </a:p>
        </p:txBody>
      </p:sp>
      <p:sp>
        <p:nvSpPr>
          <p:cNvPr id="114" name="TextBox 113"/>
          <p:cNvSpPr txBox="1"/>
          <p:nvPr/>
        </p:nvSpPr>
        <p:spPr>
          <a:xfrm>
            <a:off x="6324600" y="4495800"/>
            <a:ext cx="536575"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 </a:t>
            </a:r>
            <a:r>
              <a:rPr lang="en-US" b="1" dirty="0" err="1">
                <a:solidFill>
                  <a:schemeClr val="tx2">
                    <a:lumMod val="75000"/>
                  </a:schemeClr>
                </a:solidFill>
                <a:latin typeface="+mn-lt"/>
              </a:rPr>
              <a:t>p</a:t>
            </a:r>
            <a:r>
              <a:rPr lang="en-US" b="1" baseline="-25000" dirty="0" err="1">
                <a:solidFill>
                  <a:schemeClr val="tx2">
                    <a:lumMod val="75000"/>
                  </a:schemeClr>
                </a:solidFill>
                <a:latin typeface="+mn-lt"/>
              </a:rPr>
              <a:t>z</a:t>
            </a:r>
            <a:endParaRPr lang="en-US" b="1" baseline="-25000" dirty="0">
              <a:solidFill>
                <a:schemeClr val="tx2">
                  <a:lumMod val="75000"/>
                </a:schemeClr>
              </a:solidFill>
              <a:latin typeface="+mn-lt"/>
            </a:endParaRPr>
          </a:p>
        </p:txBody>
      </p:sp>
      <p:grpSp>
        <p:nvGrpSpPr>
          <p:cNvPr id="8208" name="Group 115"/>
          <p:cNvGrpSpPr>
            <a:grpSpLocks/>
          </p:cNvGrpSpPr>
          <p:nvPr/>
        </p:nvGrpSpPr>
        <p:grpSpPr bwMode="auto">
          <a:xfrm>
            <a:off x="914400" y="3124200"/>
            <a:ext cx="1600200" cy="1131888"/>
            <a:chOff x="2057400" y="3200400"/>
            <a:chExt cx="1600200" cy="1131332"/>
          </a:xfrm>
        </p:grpSpPr>
        <p:cxnSp>
          <p:nvCxnSpPr>
            <p:cNvPr id="117" name="Straight Arrow Connector 116"/>
            <p:cNvCxnSpPr/>
            <p:nvPr/>
          </p:nvCxnSpPr>
          <p:spPr>
            <a:xfrm>
              <a:off x="2743200" y="3809701"/>
              <a:ext cx="6858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rot="5400000" flipH="1" flipV="1">
              <a:off x="2436963" y="3505050"/>
              <a:ext cx="610888"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rot="10800000" flipV="1">
              <a:off x="2362200" y="3809701"/>
              <a:ext cx="381000" cy="304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3429000" y="3581213"/>
              <a:ext cx="228600" cy="369706"/>
            </a:xfrm>
            <a:prstGeom prst="rect">
              <a:avLst/>
            </a:prstGeom>
            <a:noFill/>
          </p:spPr>
          <p:txBody>
            <a:bodyPr>
              <a:spAutoFit/>
            </a:bodyPr>
            <a:lstStyle/>
            <a:p>
              <a:pPr eaLnBrk="1" fontAlgn="auto" hangingPunct="1">
                <a:spcBef>
                  <a:spcPts val="0"/>
                </a:spcBef>
                <a:spcAft>
                  <a:spcPts val="0"/>
                </a:spcAft>
                <a:defRPr/>
              </a:pPr>
              <a:r>
                <a:rPr lang="en-US" b="1" dirty="0">
                  <a:solidFill>
                    <a:schemeClr val="tx2">
                      <a:lumMod val="75000"/>
                    </a:schemeClr>
                  </a:solidFill>
                  <a:latin typeface="+mn-lt"/>
                </a:rPr>
                <a:t>z</a:t>
              </a:r>
            </a:p>
          </p:txBody>
        </p:sp>
        <p:sp>
          <p:nvSpPr>
            <p:cNvPr id="121" name="TextBox 120"/>
            <p:cNvSpPr txBox="1"/>
            <p:nvPr/>
          </p:nvSpPr>
          <p:spPr>
            <a:xfrm>
              <a:off x="2057400" y="3962026"/>
              <a:ext cx="306388" cy="369706"/>
            </a:xfrm>
            <a:prstGeom prst="rect">
              <a:avLst/>
            </a:prstGeom>
            <a:noFill/>
          </p:spPr>
          <p:txBody>
            <a:bodyPr>
              <a:spAutoFit/>
            </a:bodyPr>
            <a:lstStyle/>
            <a:p>
              <a:pPr eaLnBrk="1" fontAlgn="auto" hangingPunct="1">
                <a:spcBef>
                  <a:spcPts val="0"/>
                </a:spcBef>
                <a:spcAft>
                  <a:spcPts val="0"/>
                </a:spcAft>
                <a:defRPr/>
              </a:pPr>
              <a:r>
                <a:rPr lang="en-US" b="1" dirty="0">
                  <a:solidFill>
                    <a:schemeClr val="tx2">
                      <a:lumMod val="75000"/>
                    </a:schemeClr>
                  </a:solidFill>
                  <a:latin typeface="+mn-lt"/>
                </a:rPr>
                <a:t>y</a:t>
              </a:r>
            </a:p>
          </p:txBody>
        </p:sp>
      </p:grpSp>
      <p:grpSp>
        <p:nvGrpSpPr>
          <p:cNvPr id="8209" name="Group 115"/>
          <p:cNvGrpSpPr>
            <a:grpSpLocks/>
          </p:cNvGrpSpPr>
          <p:nvPr/>
        </p:nvGrpSpPr>
        <p:grpSpPr bwMode="auto">
          <a:xfrm>
            <a:off x="3276600" y="3124200"/>
            <a:ext cx="1600200" cy="1131888"/>
            <a:chOff x="2057400" y="3200400"/>
            <a:chExt cx="1600200" cy="1131332"/>
          </a:xfrm>
        </p:grpSpPr>
        <p:cxnSp>
          <p:nvCxnSpPr>
            <p:cNvPr id="65" name="Straight Arrow Connector 64"/>
            <p:cNvCxnSpPr/>
            <p:nvPr/>
          </p:nvCxnSpPr>
          <p:spPr>
            <a:xfrm>
              <a:off x="2743200" y="3809701"/>
              <a:ext cx="6858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5400000" flipH="1" flipV="1">
              <a:off x="2436963" y="3505050"/>
              <a:ext cx="610888"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10800000" flipV="1">
              <a:off x="2362200" y="3809701"/>
              <a:ext cx="381000" cy="304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3429000" y="3581213"/>
              <a:ext cx="228600" cy="369706"/>
            </a:xfrm>
            <a:prstGeom prst="rect">
              <a:avLst/>
            </a:prstGeom>
            <a:noFill/>
          </p:spPr>
          <p:txBody>
            <a:bodyPr>
              <a:spAutoFit/>
            </a:bodyPr>
            <a:lstStyle/>
            <a:p>
              <a:pPr eaLnBrk="1" fontAlgn="auto" hangingPunct="1">
                <a:spcBef>
                  <a:spcPts val="0"/>
                </a:spcBef>
                <a:spcAft>
                  <a:spcPts val="0"/>
                </a:spcAft>
                <a:defRPr/>
              </a:pPr>
              <a:r>
                <a:rPr lang="en-US" b="1" dirty="0">
                  <a:solidFill>
                    <a:schemeClr val="tx2">
                      <a:lumMod val="75000"/>
                    </a:schemeClr>
                  </a:solidFill>
                  <a:latin typeface="+mn-lt"/>
                </a:rPr>
                <a:t>z</a:t>
              </a:r>
            </a:p>
          </p:txBody>
        </p:sp>
        <p:sp>
          <p:nvSpPr>
            <p:cNvPr id="69" name="TextBox 68"/>
            <p:cNvSpPr txBox="1"/>
            <p:nvPr/>
          </p:nvSpPr>
          <p:spPr>
            <a:xfrm>
              <a:off x="2057400" y="3962026"/>
              <a:ext cx="306388" cy="369706"/>
            </a:xfrm>
            <a:prstGeom prst="rect">
              <a:avLst/>
            </a:prstGeom>
            <a:noFill/>
          </p:spPr>
          <p:txBody>
            <a:bodyPr>
              <a:spAutoFit/>
            </a:bodyPr>
            <a:lstStyle/>
            <a:p>
              <a:pPr eaLnBrk="1" fontAlgn="auto" hangingPunct="1">
                <a:spcBef>
                  <a:spcPts val="0"/>
                </a:spcBef>
                <a:spcAft>
                  <a:spcPts val="0"/>
                </a:spcAft>
                <a:defRPr/>
              </a:pPr>
              <a:r>
                <a:rPr lang="en-US" b="1" dirty="0">
                  <a:solidFill>
                    <a:schemeClr val="tx2">
                      <a:lumMod val="75000"/>
                    </a:schemeClr>
                  </a:solidFill>
                  <a:latin typeface="+mn-lt"/>
                </a:rPr>
                <a:t>y</a:t>
              </a:r>
            </a:p>
          </p:txBody>
        </p:sp>
      </p:grpSp>
      <p:grpSp>
        <p:nvGrpSpPr>
          <p:cNvPr id="8210" name="Group 115"/>
          <p:cNvGrpSpPr>
            <a:grpSpLocks/>
          </p:cNvGrpSpPr>
          <p:nvPr/>
        </p:nvGrpSpPr>
        <p:grpSpPr bwMode="auto">
          <a:xfrm>
            <a:off x="5867400" y="3124200"/>
            <a:ext cx="1600200" cy="1131888"/>
            <a:chOff x="2057400" y="3200400"/>
            <a:chExt cx="1600200" cy="1131332"/>
          </a:xfrm>
        </p:grpSpPr>
        <p:cxnSp>
          <p:nvCxnSpPr>
            <p:cNvPr id="75" name="Straight Arrow Connector 74"/>
            <p:cNvCxnSpPr/>
            <p:nvPr/>
          </p:nvCxnSpPr>
          <p:spPr>
            <a:xfrm>
              <a:off x="2743200" y="3809701"/>
              <a:ext cx="6858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5400000" flipH="1" flipV="1">
              <a:off x="2436963" y="3505050"/>
              <a:ext cx="610888"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10800000" flipV="1">
              <a:off x="2362200" y="3809701"/>
              <a:ext cx="381000" cy="304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3429000" y="3581213"/>
              <a:ext cx="228600" cy="369706"/>
            </a:xfrm>
            <a:prstGeom prst="rect">
              <a:avLst/>
            </a:prstGeom>
            <a:noFill/>
          </p:spPr>
          <p:txBody>
            <a:bodyPr>
              <a:spAutoFit/>
            </a:bodyPr>
            <a:lstStyle/>
            <a:p>
              <a:pPr eaLnBrk="1" fontAlgn="auto" hangingPunct="1">
                <a:spcBef>
                  <a:spcPts val="0"/>
                </a:spcBef>
                <a:spcAft>
                  <a:spcPts val="0"/>
                </a:spcAft>
                <a:defRPr/>
              </a:pPr>
              <a:r>
                <a:rPr lang="en-US" b="1" dirty="0">
                  <a:solidFill>
                    <a:schemeClr val="tx2">
                      <a:lumMod val="75000"/>
                    </a:schemeClr>
                  </a:solidFill>
                  <a:latin typeface="+mn-lt"/>
                </a:rPr>
                <a:t>z</a:t>
              </a:r>
            </a:p>
          </p:txBody>
        </p:sp>
        <p:sp>
          <p:nvSpPr>
            <p:cNvPr id="85" name="TextBox 84"/>
            <p:cNvSpPr txBox="1"/>
            <p:nvPr/>
          </p:nvSpPr>
          <p:spPr>
            <a:xfrm>
              <a:off x="2057400" y="3962026"/>
              <a:ext cx="306388" cy="369706"/>
            </a:xfrm>
            <a:prstGeom prst="rect">
              <a:avLst/>
            </a:prstGeom>
            <a:noFill/>
          </p:spPr>
          <p:txBody>
            <a:bodyPr>
              <a:spAutoFit/>
            </a:bodyPr>
            <a:lstStyle/>
            <a:p>
              <a:pPr eaLnBrk="1" fontAlgn="auto" hangingPunct="1">
                <a:spcBef>
                  <a:spcPts val="0"/>
                </a:spcBef>
                <a:spcAft>
                  <a:spcPts val="0"/>
                </a:spcAft>
                <a:defRPr/>
              </a:pPr>
              <a:r>
                <a:rPr lang="en-US" b="1" dirty="0">
                  <a:solidFill>
                    <a:schemeClr val="tx2">
                      <a:lumMod val="75000"/>
                    </a:schemeClr>
                  </a:solidFill>
                  <a:latin typeface="+mn-lt"/>
                </a:rPr>
                <a:t>y</a:t>
              </a:r>
            </a:p>
          </p:txBody>
        </p:sp>
      </p:grpSp>
      <p:sp>
        <p:nvSpPr>
          <p:cNvPr id="92" name="TextBox 91"/>
          <p:cNvSpPr txBox="1"/>
          <p:nvPr/>
        </p:nvSpPr>
        <p:spPr>
          <a:xfrm>
            <a:off x="1447800" y="2743200"/>
            <a:ext cx="306388" cy="369888"/>
          </a:xfrm>
          <a:prstGeom prst="rect">
            <a:avLst/>
          </a:prstGeom>
          <a:noFill/>
        </p:spPr>
        <p:txBody>
          <a:bodyPr>
            <a:spAutoFit/>
          </a:bodyPr>
          <a:lstStyle/>
          <a:p>
            <a:pPr eaLnBrk="1" fontAlgn="auto" hangingPunct="1">
              <a:spcBef>
                <a:spcPts val="0"/>
              </a:spcBef>
              <a:spcAft>
                <a:spcPts val="0"/>
              </a:spcAft>
              <a:defRPr/>
            </a:pPr>
            <a:r>
              <a:rPr lang="en-US" b="1" dirty="0">
                <a:solidFill>
                  <a:schemeClr val="tx2">
                    <a:lumMod val="75000"/>
                  </a:schemeClr>
                </a:solidFill>
                <a:latin typeface="+mn-lt"/>
              </a:rPr>
              <a:t>x</a:t>
            </a:r>
          </a:p>
        </p:txBody>
      </p:sp>
      <p:sp>
        <p:nvSpPr>
          <p:cNvPr id="94" name="TextBox 93"/>
          <p:cNvSpPr txBox="1"/>
          <p:nvPr/>
        </p:nvSpPr>
        <p:spPr>
          <a:xfrm>
            <a:off x="3810000" y="2743200"/>
            <a:ext cx="306388" cy="369888"/>
          </a:xfrm>
          <a:prstGeom prst="rect">
            <a:avLst/>
          </a:prstGeom>
          <a:noFill/>
        </p:spPr>
        <p:txBody>
          <a:bodyPr>
            <a:spAutoFit/>
          </a:bodyPr>
          <a:lstStyle/>
          <a:p>
            <a:pPr eaLnBrk="1" fontAlgn="auto" hangingPunct="1">
              <a:spcBef>
                <a:spcPts val="0"/>
              </a:spcBef>
              <a:spcAft>
                <a:spcPts val="0"/>
              </a:spcAft>
              <a:defRPr/>
            </a:pPr>
            <a:r>
              <a:rPr lang="en-US" b="1" dirty="0">
                <a:solidFill>
                  <a:schemeClr val="tx2">
                    <a:lumMod val="75000"/>
                  </a:schemeClr>
                </a:solidFill>
                <a:latin typeface="+mn-lt"/>
              </a:rPr>
              <a:t>x</a:t>
            </a:r>
          </a:p>
        </p:txBody>
      </p:sp>
      <p:sp>
        <p:nvSpPr>
          <p:cNvPr id="95" name="TextBox 94"/>
          <p:cNvSpPr txBox="1"/>
          <p:nvPr/>
        </p:nvSpPr>
        <p:spPr>
          <a:xfrm>
            <a:off x="6400800" y="2743200"/>
            <a:ext cx="306388" cy="369888"/>
          </a:xfrm>
          <a:prstGeom prst="rect">
            <a:avLst/>
          </a:prstGeom>
          <a:noFill/>
        </p:spPr>
        <p:txBody>
          <a:bodyPr>
            <a:spAutoFit/>
          </a:bodyPr>
          <a:lstStyle/>
          <a:p>
            <a:pPr eaLnBrk="1" fontAlgn="auto" hangingPunct="1">
              <a:spcBef>
                <a:spcPts val="0"/>
              </a:spcBef>
              <a:spcAft>
                <a:spcPts val="0"/>
              </a:spcAft>
              <a:defRPr/>
            </a:pPr>
            <a:r>
              <a:rPr lang="en-US" b="1" dirty="0">
                <a:solidFill>
                  <a:schemeClr val="tx2">
                    <a:lumMod val="75000"/>
                  </a:schemeClr>
                </a:solidFill>
                <a:latin typeface="+mn-lt"/>
              </a:rPr>
              <a:t>x</a:t>
            </a:r>
          </a:p>
        </p:txBody>
      </p:sp>
      <p:sp>
        <p:nvSpPr>
          <p:cNvPr id="42" name="Rounded Rectangular Callout 41"/>
          <p:cNvSpPr/>
          <p:nvPr/>
        </p:nvSpPr>
        <p:spPr>
          <a:xfrm>
            <a:off x="6705600" y="152400"/>
            <a:ext cx="2209800" cy="990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err="1"/>
              <a:t>Orbitals</a:t>
            </a:r>
            <a:r>
              <a:rPr lang="en-US" dirty="0"/>
              <a:t> of the same symmetry overlap!!!</a:t>
            </a:r>
          </a:p>
        </p:txBody>
      </p:sp>
      <p:pic>
        <p:nvPicPr>
          <p:cNvPr id="8215" name="Picture 27" descr="BS02042_"/>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72200" y="1066800"/>
            <a:ext cx="10906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33528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304800" y="609600"/>
            <a:ext cx="2209800" cy="990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To the character tables!!!</a:t>
            </a:r>
          </a:p>
        </p:txBody>
      </p:sp>
      <p:pic>
        <p:nvPicPr>
          <p:cNvPr id="9219" name="Picture 27" descr="BS02042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676400"/>
            <a:ext cx="10906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886200" y="2286000"/>
            <a:ext cx="1066800" cy="544513"/>
          </a:xfrm>
          <a:prstGeom prst="rect">
            <a:avLst/>
          </a:prstGeom>
          <a:noFill/>
        </p:spPr>
        <p:txBody>
          <a:bodyPr>
            <a:spAutoFit/>
          </a:bodyPr>
          <a:lstStyle/>
          <a:p>
            <a:pPr eaLnBrk="1" fontAlgn="auto" hangingPunct="1">
              <a:spcBef>
                <a:spcPts val="0"/>
              </a:spcBef>
              <a:spcAft>
                <a:spcPts val="0"/>
              </a:spcAft>
              <a:defRPr/>
            </a:pPr>
            <a:r>
              <a:rPr lang="en-US" sz="2800" b="1" dirty="0" err="1">
                <a:solidFill>
                  <a:schemeClr val="tx2">
                    <a:lumMod val="75000"/>
                  </a:schemeClr>
                </a:solidFill>
                <a:latin typeface="+mn-lt"/>
              </a:rPr>
              <a:t>C</a:t>
            </a:r>
            <a:r>
              <a:rPr lang="en-US" sz="4400" b="1" baseline="-25000" dirty="0" err="1">
                <a:solidFill>
                  <a:schemeClr val="tx2">
                    <a:lumMod val="75000"/>
                  </a:schemeClr>
                </a:solidFill>
                <a:latin typeface="+mn-lt"/>
              </a:rPr>
              <a:t>∞v</a:t>
            </a:r>
            <a:endParaRPr lang="en-US" sz="4400" b="1" baseline="-25000" dirty="0">
              <a:solidFill>
                <a:schemeClr val="tx2">
                  <a:lumMod val="75000"/>
                </a:schemeClr>
              </a:solidFill>
              <a:latin typeface="+mn-lt"/>
            </a:endParaRPr>
          </a:p>
        </p:txBody>
      </p:sp>
      <p:graphicFrame>
        <p:nvGraphicFramePr>
          <p:cNvPr id="8" name="Table 7"/>
          <p:cNvGraphicFramePr>
            <a:graphicFrameLocks noGrp="1"/>
          </p:cNvGraphicFramePr>
          <p:nvPr/>
        </p:nvGraphicFramePr>
        <p:xfrm>
          <a:off x="1524000" y="3063875"/>
          <a:ext cx="6096000" cy="731838"/>
        </p:xfrm>
        <a:graphic>
          <a:graphicData uri="http://schemas.openxmlformats.org/drawingml/2006/table">
            <a:tbl>
              <a:tblPr/>
              <a:tblGrid>
                <a:gridCol w="6096000"/>
              </a:tblGrid>
              <a:tr h="365919">
                <a:tc>
                  <a:txBody>
                    <a:bodyPr/>
                    <a:lstStyle/>
                    <a:p>
                      <a:pPr algn="ctr"/>
                      <a:r>
                        <a:rPr lang="en-US" sz="1800" b="1"/>
                        <a:t>C</a:t>
                      </a:r>
                      <a:r>
                        <a:rPr lang="en-US" sz="1800" b="1" baseline="-25000"/>
                        <a:t>∞v</a:t>
                      </a:r>
                      <a:r>
                        <a:rPr lang="en-US" sz="1800" b="1"/>
                        <a:t> Point Group</a:t>
                      </a:r>
                    </a:p>
                  </a:txBody>
                  <a:tcPr marT="45740" marB="45740" anchor="ctr">
                    <a:lnL>
                      <a:noFill/>
                    </a:lnL>
                    <a:lnR>
                      <a:noFill/>
                    </a:lnR>
                    <a:lnT>
                      <a:noFill/>
                    </a:lnT>
                    <a:lnB>
                      <a:noFill/>
                    </a:lnB>
                  </a:tcPr>
                </a:tc>
              </a:tr>
              <a:tr h="365919">
                <a:tc>
                  <a:txBody>
                    <a:bodyPr/>
                    <a:lstStyle/>
                    <a:p>
                      <a:pPr algn="ctr"/>
                      <a:r>
                        <a:rPr lang="en-US" sz="1800" b="1"/>
                        <a:t>not Abelian, ∞ irreducible representations</a:t>
                      </a:r>
                      <a:endParaRPr lang="en-US" sz="1800"/>
                    </a:p>
                  </a:txBody>
                  <a:tcPr marT="45740" marB="45740" anchor="ctr">
                    <a:lnL>
                      <a:noFill/>
                    </a:lnL>
                    <a:lnR>
                      <a:noFill/>
                    </a:lnR>
                    <a:lnT>
                      <a:noFill/>
                    </a:lnT>
                    <a:lnB>
                      <a:noFill/>
                    </a:lnB>
                  </a:tcPr>
                </a:tc>
              </a:tr>
            </a:tbl>
          </a:graphicData>
        </a:graphic>
      </p:graphicFrame>
      <p:graphicFrame>
        <p:nvGraphicFramePr>
          <p:cNvPr id="9" name="Table 8"/>
          <p:cNvGraphicFramePr>
            <a:graphicFrameLocks noGrp="1"/>
          </p:cNvGraphicFramePr>
          <p:nvPr/>
        </p:nvGraphicFramePr>
        <p:xfrm>
          <a:off x="1447800" y="2895600"/>
          <a:ext cx="7380288" cy="3726088"/>
        </p:xfrm>
        <a:graphic>
          <a:graphicData uri="http://schemas.openxmlformats.org/drawingml/2006/table">
            <a:tbl>
              <a:tblPr/>
              <a:tblGrid>
                <a:gridCol w="1230048"/>
                <a:gridCol w="1230048"/>
                <a:gridCol w="1230048"/>
                <a:gridCol w="1230048"/>
                <a:gridCol w="1230048"/>
                <a:gridCol w="1230048"/>
              </a:tblGrid>
              <a:tr h="788608">
                <a:tc>
                  <a:txBody>
                    <a:bodyPr/>
                    <a:lstStyle/>
                    <a:p>
                      <a:pPr algn="ctr"/>
                      <a:endParaRPr lang="en-US" sz="2400" dirty="0"/>
                    </a:p>
                  </a:txBody>
                  <a:tcPr marL="28574" marR="28574" marT="28569" marB="285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2400" dirty="0"/>
                        <a:t>E</a:t>
                      </a:r>
                    </a:p>
                  </a:txBody>
                  <a:tcPr marL="28574" marR="28574" marT="28569" marB="285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2400" b="0" dirty="0" smtClean="0"/>
                        <a:t>2C</a:t>
                      </a:r>
                      <a:r>
                        <a:rPr lang="en-US" sz="2400" b="0" baseline="-25000" dirty="0" smtClean="0"/>
                        <a:t>∞</a:t>
                      </a:r>
                      <a:endParaRPr lang="en-US" sz="2400" b="0" dirty="0"/>
                    </a:p>
                  </a:txBody>
                  <a:tcPr marL="91437" marR="91437" marT="45710" marB="4571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l-GR" sz="2400" dirty="0"/>
                        <a:t>∞ σ</a:t>
                      </a:r>
                      <a:r>
                        <a:rPr lang="en-US" sz="2400" baseline="-25000" dirty="0"/>
                        <a:t>v</a:t>
                      </a:r>
                      <a:endParaRPr lang="en-US" sz="2400" dirty="0"/>
                    </a:p>
                  </a:txBody>
                  <a:tcPr marL="28574" marR="28574" marT="28569" marB="285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2400"/>
                        <a:t>linear,</a:t>
                      </a:r>
                      <a:br>
                        <a:rPr lang="en-US" sz="2400"/>
                      </a:br>
                      <a:r>
                        <a:rPr lang="en-US" sz="2400"/>
                        <a:t>rotations</a:t>
                      </a:r>
                    </a:p>
                  </a:txBody>
                  <a:tcPr marL="28574" marR="28574" marT="28569" marB="285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2400"/>
                        <a:t>quadratic</a:t>
                      </a:r>
                    </a:p>
                  </a:txBody>
                  <a:tcPr marL="28574" marR="28574" marT="28569" marB="285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457155">
                <a:tc>
                  <a:txBody>
                    <a:bodyPr/>
                    <a:lstStyle/>
                    <a:p>
                      <a:pPr algn="ctr"/>
                      <a:r>
                        <a:rPr lang="en-US" sz="2400"/>
                        <a:t>A</a:t>
                      </a:r>
                      <a:r>
                        <a:rPr lang="en-US" sz="2400" baseline="-25000"/>
                        <a:t>1</a:t>
                      </a:r>
                      <a:r>
                        <a:rPr lang="en-US" sz="2400"/>
                        <a:t>=</a:t>
                      </a:r>
                      <a:r>
                        <a:rPr lang="el-GR" sz="2400"/>
                        <a:t>Σ</a:t>
                      </a:r>
                      <a:r>
                        <a:rPr lang="el-GR" sz="2400" baseline="30000"/>
                        <a:t>+</a:t>
                      </a:r>
                      <a:endParaRPr lang="el-GR" sz="2400"/>
                    </a:p>
                  </a:txBody>
                  <a:tcPr marL="28574" marR="28574" marT="28569" marB="285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2400" dirty="0"/>
                        <a:t>1</a:t>
                      </a:r>
                    </a:p>
                  </a:txBody>
                  <a:tcPr marL="28574" marR="28574" marT="28569" marB="285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endParaRPr lang="en-US" sz="2400" dirty="0"/>
                    </a:p>
                  </a:txBody>
                  <a:tcPr marL="91437" marR="91437" marT="45710" marB="4571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2400"/>
                        <a:t>1</a:t>
                      </a:r>
                    </a:p>
                  </a:txBody>
                  <a:tcPr marL="28574" marR="28574" marT="28569" marB="285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2400"/>
                        <a:t>z</a:t>
                      </a:r>
                    </a:p>
                  </a:txBody>
                  <a:tcPr marL="28574" marR="28574" marT="28569" marB="285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2400"/>
                        <a:t>x</a:t>
                      </a:r>
                      <a:r>
                        <a:rPr lang="en-US" sz="2400" baseline="30000"/>
                        <a:t>2</a:t>
                      </a:r>
                      <a:r>
                        <a:rPr lang="en-US" sz="2400"/>
                        <a:t>+y</a:t>
                      </a:r>
                      <a:r>
                        <a:rPr lang="en-US" sz="2400" baseline="30000"/>
                        <a:t>2</a:t>
                      </a:r>
                      <a:r>
                        <a:rPr lang="en-US" sz="2400"/>
                        <a:t>, z</a:t>
                      </a:r>
                      <a:r>
                        <a:rPr lang="en-US" sz="2400" baseline="30000"/>
                        <a:t>2</a:t>
                      </a:r>
                      <a:endParaRPr lang="en-US" sz="2400"/>
                    </a:p>
                  </a:txBody>
                  <a:tcPr marL="28574" marR="28574" marT="28569" marB="285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422873">
                <a:tc>
                  <a:txBody>
                    <a:bodyPr/>
                    <a:lstStyle/>
                    <a:p>
                      <a:pPr algn="ctr"/>
                      <a:r>
                        <a:rPr lang="en-US" sz="2400"/>
                        <a:t>A</a:t>
                      </a:r>
                      <a:r>
                        <a:rPr lang="en-US" sz="2400" baseline="-25000"/>
                        <a:t>2</a:t>
                      </a:r>
                      <a:r>
                        <a:rPr lang="en-US" sz="2400"/>
                        <a:t>=</a:t>
                      </a:r>
                      <a:r>
                        <a:rPr lang="el-GR" sz="2400"/>
                        <a:t>Σ</a:t>
                      </a:r>
                      <a:r>
                        <a:rPr lang="el-GR" sz="2400" baseline="30000"/>
                        <a:t>-</a:t>
                      </a:r>
                      <a:r>
                        <a:rPr lang="el-GR" sz="2400"/>
                        <a:t> </a:t>
                      </a:r>
                    </a:p>
                  </a:txBody>
                  <a:tcPr marL="28574" marR="28574" marT="28569" marB="285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2400"/>
                        <a:t>1</a:t>
                      </a:r>
                    </a:p>
                  </a:txBody>
                  <a:tcPr marL="28574" marR="28574" marT="28569" marB="285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2400"/>
                        <a:t>1</a:t>
                      </a:r>
                    </a:p>
                  </a:txBody>
                  <a:tcPr marL="28574" marR="28574" marT="28569" marB="285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2400" dirty="0"/>
                        <a:t>-1</a:t>
                      </a:r>
                    </a:p>
                  </a:txBody>
                  <a:tcPr marL="28574" marR="28574" marT="28569" marB="285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2400"/>
                        <a:t>R</a:t>
                      </a:r>
                      <a:r>
                        <a:rPr lang="en-US" sz="2400" baseline="-25000"/>
                        <a:t>z</a:t>
                      </a:r>
                      <a:endParaRPr lang="en-US" sz="2400"/>
                    </a:p>
                  </a:txBody>
                  <a:tcPr marL="28574" marR="28574" marT="28569" marB="285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endParaRPr lang="en-US" sz="2400"/>
                    </a:p>
                  </a:txBody>
                  <a:tcPr marL="28574" marR="28574" marT="28569" marB="285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788608">
                <a:tc>
                  <a:txBody>
                    <a:bodyPr/>
                    <a:lstStyle/>
                    <a:p>
                      <a:pPr algn="ctr"/>
                      <a:r>
                        <a:rPr lang="en-US" sz="2400"/>
                        <a:t>E</a:t>
                      </a:r>
                      <a:r>
                        <a:rPr lang="en-US" sz="2400" baseline="-25000"/>
                        <a:t>1</a:t>
                      </a:r>
                      <a:r>
                        <a:rPr lang="en-US" sz="2400"/>
                        <a:t>=</a:t>
                      </a:r>
                      <a:r>
                        <a:rPr lang="el-GR" sz="2400"/>
                        <a:t>Π</a:t>
                      </a:r>
                    </a:p>
                  </a:txBody>
                  <a:tcPr marL="28574" marR="28574" marT="28569" marB="285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2400"/>
                        <a:t>2</a:t>
                      </a:r>
                    </a:p>
                  </a:txBody>
                  <a:tcPr marL="28574" marR="28574" marT="28569" marB="285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2400"/>
                        <a:t>2cos(</a:t>
                      </a:r>
                      <a:r>
                        <a:rPr lang="el-GR" sz="2400"/>
                        <a:t>Φ)</a:t>
                      </a:r>
                    </a:p>
                  </a:txBody>
                  <a:tcPr marL="28574" marR="28574" marT="28569" marB="285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2400" dirty="0"/>
                        <a:t>0</a:t>
                      </a:r>
                    </a:p>
                  </a:txBody>
                  <a:tcPr marL="28574" marR="28574" marT="28569" marB="285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2400" dirty="0"/>
                        <a:t>(x, y) (R</a:t>
                      </a:r>
                      <a:r>
                        <a:rPr lang="en-US" sz="2400" baseline="-25000" dirty="0"/>
                        <a:t>x</a:t>
                      </a:r>
                      <a:r>
                        <a:rPr lang="en-US" sz="2400" dirty="0"/>
                        <a:t>, </a:t>
                      </a:r>
                      <a:r>
                        <a:rPr lang="en-US" sz="2400" dirty="0" err="1"/>
                        <a:t>R</a:t>
                      </a:r>
                      <a:r>
                        <a:rPr lang="en-US" sz="2400" baseline="-25000" dirty="0" err="1"/>
                        <a:t>y</a:t>
                      </a:r>
                      <a:r>
                        <a:rPr lang="en-US" sz="2400" dirty="0"/>
                        <a:t>)</a:t>
                      </a:r>
                    </a:p>
                  </a:txBody>
                  <a:tcPr marL="28574" marR="28574" marT="28569" marB="285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2400" dirty="0"/>
                        <a:t>(</a:t>
                      </a:r>
                      <a:r>
                        <a:rPr lang="en-US" sz="2400" dirty="0" err="1"/>
                        <a:t>xz</a:t>
                      </a:r>
                      <a:r>
                        <a:rPr lang="en-US" sz="2400" dirty="0"/>
                        <a:t>, </a:t>
                      </a:r>
                      <a:r>
                        <a:rPr lang="en-US" sz="2400" dirty="0" err="1"/>
                        <a:t>yz</a:t>
                      </a:r>
                      <a:r>
                        <a:rPr lang="en-US" sz="2400" dirty="0"/>
                        <a:t>)</a:t>
                      </a:r>
                    </a:p>
                  </a:txBody>
                  <a:tcPr marL="28574" marR="28574" marT="28569" marB="285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422873">
                <a:tc>
                  <a:txBody>
                    <a:bodyPr/>
                    <a:lstStyle/>
                    <a:p>
                      <a:pPr algn="ctr"/>
                      <a:r>
                        <a:rPr lang="en-US" sz="2400"/>
                        <a:t>E</a:t>
                      </a:r>
                      <a:r>
                        <a:rPr lang="en-US" sz="2400" baseline="-25000"/>
                        <a:t>2</a:t>
                      </a:r>
                      <a:r>
                        <a:rPr lang="en-US" sz="2400"/>
                        <a:t>=</a:t>
                      </a:r>
                      <a:r>
                        <a:rPr lang="el-GR" sz="2400"/>
                        <a:t>Δ</a:t>
                      </a:r>
                    </a:p>
                  </a:txBody>
                  <a:tcPr marL="28574" marR="28574" marT="28569" marB="285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2400"/>
                        <a:t>2</a:t>
                      </a:r>
                    </a:p>
                  </a:txBody>
                  <a:tcPr marL="28574" marR="28574" marT="28569" marB="285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2400"/>
                        <a:t>2cos(2</a:t>
                      </a:r>
                      <a:r>
                        <a:rPr lang="el-GR" sz="2400"/>
                        <a:t>φ)</a:t>
                      </a:r>
                    </a:p>
                  </a:txBody>
                  <a:tcPr marL="28574" marR="28574" marT="28569" marB="285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2400" dirty="0"/>
                        <a:t>0</a:t>
                      </a:r>
                    </a:p>
                  </a:txBody>
                  <a:tcPr marL="28574" marR="28574" marT="28569" marB="285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endParaRPr lang="en-US" sz="2400"/>
                    </a:p>
                  </a:txBody>
                  <a:tcPr marL="28574" marR="28574" marT="28569" marB="285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2400" dirty="0"/>
                        <a:t>(x</a:t>
                      </a:r>
                      <a:r>
                        <a:rPr lang="en-US" sz="2400" baseline="30000" dirty="0"/>
                        <a:t>2</a:t>
                      </a:r>
                      <a:r>
                        <a:rPr lang="en-US" sz="2400" dirty="0"/>
                        <a:t>-y</a:t>
                      </a:r>
                      <a:r>
                        <a:rPr lang="en-US" sz="2400" baseline="30000" dirty="0"/>
                        <a:t>2</a:t>
                      </a:r>
                      <a:r>
                        <a:rPr lang="en-US" sz="2400" dirty="0"/>
                        <a:t>, </a:t>
                      </a:r>
                      <a:r>
                        <a:rPr lang="en-US" sz="2400" dirty="0" err="1"/>
                        <a:t>xy</a:t>
                      </a:r>
                      <a:r>
                        <a:rPr lang="en-US" sz="2400" dirty="0"/>
                        <a:t>)</a:t>
                      </a:r>
                    </a:p>
                  </a:txBody>
                  <a:tcPr marL="28574" marR="28574" marT="28569" marB="285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422873">
                <a:tc>
                  <a:txBody>
                    <a:bodyPr/>
                    <a:lstStyle/>
                    <a:p>
                      <a:pPr algn="ctr"/>
                      <a:r>
                        <a:rPr lang="en-US" sz="2400"/>
                        <a:t>E</a:t>
                      </a:r>
                      <a:r>
                        <a:rPr lang="en-US" sz="2400" baseline="-25000"/>
                        <a:t>3</a:t>
                      </a:r>
                      <a:r>
                        <a:rPr lang="en-US" sz="2400"/>
                        <a:t>=</a:t>
                      </a:r>
                      <a:r>
                        <a:rPr lang="el-GR" sz="2400"/>
                        <a:t>Φ</a:t>
                      </a:r>
                    </a:p>
                  </a:txBody>
                  <a:tcPr marL="28574" marR="28574" marT="28569" marB="285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2400"/>
                        <a:t>2</a:t>
                      </a:r>
                    </a:p>
                  </a:txBody>
                  <a:tcPr marL="28574" marR="28574" marT="28569" marB="285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2400"/>
                        <a:t>2cos(3</a:t>
                      </a:r>
                      <a:r>
                        <a:rPr lang="el-GR" sz="2400"/>
                        <a:t>φ)</a:t>
                      </a:r>
                    </a:p>
                  </a:txBody>
                  <a:tcPr marL="28574" marR="28574" marT="28569" marB="285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2400" dirty="0"/>
                        <a:t>0</a:t>
                      </a:r>
                    </a:p>
                  </a:txBody>
                  <a:tcPr marL="28574" marR="28574" marT="28569" marB="285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endParaRPr lang="en-US" sz="2400"/>
                    </a:p>
                  </a:txBody>
                  <a:tcPr marL="28574" marR="28574" marT="28569" marB="285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endParaRPr lang="en-US" sz="2400" dirty="0"/>
                    </a:p>
                  </a:txBody>
                  <a:tcPr marL="28574" marR="28574" marT="28569" marB="285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422873">
                <a:tc>
                  <a:txBody>
                    <a:bodyPr/>
                    <a:lstStyle/>
                    <a:p>
                      <a:pPr algn="ctr"/>
                      <a:r>
                        <a:rPr lang="en-US" sz="2400"/>
                        <a:t>...</a:t>
                      </a:r>
                    </a:p>
                  </a:txBody>
                  <a:tcPr marL="28574" marR="28574" marT="28569" marB="285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2400"/>
                        <a:t>...</a:t>
                      </a:r>
                    </a:p>
                  </a:txBody>
                  <a:tcPr marL="28574" marR="28574" marT="28569" marB="285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2400"/>
                        <a:t>...</a:t>
                      </a:r>
                    </a:p>
                  </a:txBody>
                  <a:tcPr marL="28574" marR="28574" marT="28569" marB="285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2400" dirty="0"/>
                        <a:t>...</a:t>
                      </a:r>
                    </a:p>
                  </a:txBody>
                  <a:tcPr marL="28574" marR="28574" marT="28569" marB="285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endParaRPr lang="en-US" sz="2400"/>
                    </a:p>
                  </a:txBody>
                  <a:tcPr marL="28574" marR="28574" marT="28569" marB="285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endParaRPr lang="en-US" sz="2400" dirty="0"/>
                    </a:p>
                  </a:txBody>
                  <a:tcPr marL="28574" marR="28574" marT="28569" marB="285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9282" name="Object 2"/>
          <p:cNvGraphicFramePr>
            <a:graphicFrameLocks noChangeAspect="1"/>
          </p:cNvGraphicFramePr>
          <p:nvPr/>
        </p:nvGraphicFramePr>
        <p:xfrm>
          <a:off x="3048000" y="685800"/>
          <a:ext cx="342900" cy="1019175"/>
        </p:xfrm>
        <a:graphic>
          <a:graphicData uri="http://schemas.openxmlformats.org/presentationml/2006/ole">
            <mc:AlternateContent xmlns:mc="http://schemas.openxmlformats.org/markup-compatibility/2006">
              <mc:Choice xmlns:v="urn:schemas-microsoft-com:vml" Requires="v">
                <p:oleObj spid="_x0000_s2058" name="Document" r:id="rId4" imgW="342900" imgH="1019175" progId="ChemWindow.Document">
                  <p:embed/>
                </p:oleObj>
              </mc:Choice>
              <mc:Fallback>
                <p:oleObj name="Document" r:id="rId4" imgW="342900" imgH="1019175" progId="ChemWindow.Document">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685800"/>
                        <a:ext cx="342900"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 name="TextBox 38"/>
          <p:cNvSpPr txBox="1"/>
          <p:nvPr/>
        </p:nvSpPr>
        <p:spPr>
          <a:xfrm>
            <a:off x="2971800" y="1981200"/>
            <a:ext cx="544513"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 </a:t>
            </a:r>
            <a:r>
              <a:rPr lang="en-US" b="1" dirty="0" err="1">
                <a:solidFill>
                  <a:schemeClr val="tx2">
                    <a:lumMod val="75000"/>
                  </a:schemeClr>
                </a:solidFill>
                <a:latin typeface="+mn-lt"/>
              </a:rPr>
              <a:t>p</a:t>
            </a:r>
            <a:r>
              <a:rPr lang="en-US" b="1" baseline="-25000" dirty="0" err="1">
                <a:solidFill>
                  <a:schemeClr val="tx2">
                    <a:lumMod val="75000"/>
                  </a:schemeClr>
                </a:solidFill>
                <a:latin typeface="+mn-lt"/>
              </a:rPr>
              <a:t>x</a:t>
            </a:r>
            <a:endParaRPr lang="en-US" b="1" baseline="-25000" dirty="0">
              <a:solidFill>
                <a:schemeClr val="tx2">
                  <a:lumMod val="75000"/>
                </a:schemeClr>
              </a:solidFill>
              <a:latin typeface="+mn-lt"/>
            </a:endParaRPr>
          </a:p>
        </p:txBody>
      </p:sp>
      <p:graphicFrame>
        <p:nvGraphicFramePr>
          <p:cNvPr id="9284" name="Object 4"/>
          <p:cNvGraphicFramePr>
            <a:graphicFrameLocks noChangeAspect="1"/>
          </p:cNvGraphicFramePr>
          <p:nvPr/>
        </p:nvGraphicFramePr>
        <p:xfrm>
          <a:off x="3810000" y="838200"/>
          <a:ext cx="857250" cy="876300"/>
        </p:xfrm>
        <a:graphic>
          <a:graphicData uri="http://schemas.openxmlformats.org/presentationml/2006/ole">
            <mc:AlternateContent xmlns:mc="http://schemas.openxmlformats.org/markup-compatibility/2006">
              <mc:Choice xmlns:v="urn:schemas-microsoft-com:vml" Requires="v">
                <p:oleObj spid="_x0000_s2059" name="Document" r:id="rId6" imgW="857250" imgH="876300" progId="ChemWindow.Document">
                  <p:embed/>
                </p:oleObj>
              </mc:Choice>
              <mc:Fallback>
                <p:oleObj name="Document" r:id="rId6" imgW="857250" imgH="876300" progId="ChemWindow.Document">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838200"/>
                        <a:ext cx="85725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85" name="Object 3"/>
          <p:cNvGraphicFramePr>
            <a:graphicFrameLocks noChangeAspect="1"/>
          </p:cNvGraphicFramePr>
          <p:nvPr/>
        </p:nvGraphicFramePr>
        <p:xfrm>
          <a:off x="6019800" y="1066800"/>
          <a:ext cx="1066800" cy="515938"/>
        </p:xfrm>
        <a:graphic>
          <a:graphicData uri="http://schemas.openxmlformats.org/presentationml/2006/ole">
            <mc:AlternateContent xmlns:mc="http://schemas.openxmlformats.org/markup-compatibility/2006">
              <mc:Choice xmlns:v="urn:schemas-microsoft-com:vml" Requires="v">
                <p:oleObj spid="_x0000_s2060" name="Document" r:id="rId8" imgW="1038225" imgH="361950" progId="ChemWindow.Document">
                  <p:embed/>
                </p:oleObj>
              </mc:Choice>
              <mc:Fallback>
                <p:oleObj name="Document" r:id="rId8" imgW="1038225" imgH="361950" progId="ChemWindow.Document">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9800" y="1066800"/>
                        <a:ext cx="106680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86" name="Object 8"/>
          <p:cNvGraphicFramePr>
            <a:graphicFrameLocks noChangeAspect="1"/>
          </p:cNvGraphicFramePr>
          <p:nvPr/>
        </p:nvGraphicFramePr>
        <p:xfrm>
          <a:off x="7696200" y="1066800"/>
          <a:ext cx="625475" cy="609600"/>
        </p:xfrm>
        <a:graphic>
          <a:graphicData uri="http://schemas.openxmlformats.org/presentationml/2006/ole">
            <mc:AlternateContent xmlns:mc="http://schemas.openxmlformats.org/markup-compatibility/2006">
              <mc:Choice xmlns:v="urn:schemas-microsoft-com:vml" Requires="v">
                <p:oleObj spid="_x0000_s2061" name="Document" r:id="rId10" imgW="485775" imgH="476250" progId="ChemWindow.Document">
                  <p:embed/>
                </p:oleObj>
              </mc:Choice>
              <mc:Fallback>
                <p:oleObj name="Document" r:id="rId10" imgW="485775" imgH="476250" progId="ChemWindow.Document">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96200" y="1066800"/>
                        <a:ext cx="6254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 name="TextBox 43"/>
          <p:cNvSpPr txBox="1"/>
          <p:nvPr/>
        </p:nvSpPr>
        <p:spPr>
          <a:xfrm>
            <a:off x="3657600" y="1981200"/>
            <a:ext cx="549275"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 </a:t>
            </a:r>
            <a:r>
              <a:rPr lang="en-US" b="1" dirty="0" err="1">
                <a:solidFill>
                  <a:schemeClr val="tx2">
                    <a:lumMod val="75000"/>
                  </a:schemeClr>
                </a:solidFill>
                <a:latin typeface="+mn-lt"/>
              </a:rPr>
              <a:t>p</a:t>
            </a:r>
            <a:r>
              <a:rPr lang="en-US" b="1" baseline="-25000" dirty="0" err="1">
                <a:solidFill>
                  <a:schemeClr val="tx2">
                    <a:lumMod val="75000"/>
                  </a:schemeClr>
                </a:solidFill>
                <a:latin typeface="+mn-lt"/>
              </a:rPr>
              <a:t>y</a:t>
            </a:r>
            <a:endParaRPr lang="en-US" b="1" baseline="-25000" dirty="0">
              <a:solidFill>
                <a:schemeClr val="tx2">
                  <a:lumMod val="75000"/>
                </a:schemeClr>
              </a:solidFill>
              <a:latin typeface="+mn-lt"/>
            </a:endParaRPr>
          </a:p>
        </p:txBody>
      </p:sp>
      <p:sp>
        <p:nvSpPr>
          <p:cNvPr id="45" name="TextBox 44"/>
          <p:cNvSpPr txBox="1"/>
          <p:nvPr/>
        </p:nvSpPr>
        <p:spPr>
          <a:xfrm>
            <a:off x="6096000" y="1981200"/>
            <a:ext cx="536575"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 </a:t>
            </a:r>
            <a:r>
              <a:rPr lang="en-US" b="1" dirty="0" err="1">
                <a:solidFill>
                  <a:schemeClr val="tx2">
                    <a:lumMod val="75000"/>
                  </a:schemeClr>
                </a:solidFill>
                <a:latin typeface="+mn-lt"/>
              </a:rPr>
              <a:t>p</a:t>
            </a:r>
            <a:r>
              <a:rPr lang="en-US" b="1" baseline="-25000" dirty="0" err="1">
                <a:solidFill>
                  <a:schemeClr val="tx2">
                    <a:lumMod val="75000"/>
                  </a:schemeClr>
                </a:solidFill>
                <a:latin typeface="+mn-lt"/>
              </a:rPr>
              <a:t>z</a:t>
            </a:r>
            <a:endParaRPr lang="en-US" b="1" baseline="-25000" dirty="0">
              <a:solidFill>
                <a:schemeClr val="tx2">
                  <a:lumMod val="75000"/>
                </a:schemeClr>
              </a:solidFill>
              <a:latin typeface="+mn-lt"/>
            </a:endParaRPr>
          </a:p>
        </p:txBody>
      </p:sp>
      <p:sp>
        <p:nvSpPr>
          <p:cNvPr id="46" name="TextBox 45"/>
          <p:cNvSpPr txBox="1"/>
          <p:nvPr/>
        </p:nvSpPr>
        <p:spPr>
          <a:xfrm>
            <a:off x="7772400" y="2057400"/>
            <a:ext cx="446088"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 s</a:t>
            </a:r>
            <a:endParaRPr lang="en-US" b="1" baseline="-25000" dirty="0">
              <a:solidFill>
                <a:schemeClr val="tx2">
                  <a:lumMod val="75000"/>
                </a:schemeClr>
              </a:solidFill>
              <a:latin typeface="+mn-lt"/>
            </a:endParaRPr>
          </a:p>
        </p:txBody>
      </p:sp>
      <p:sp>
        <p:nvSpPr>
          <p:cNvPr id="47" name="Rectangle 46"/>
          <p:cNvSpPr/>
          <p:nvPr/>
        </p:nvSpPr>
        <p:spPr>
          <a:xfrm>
            <a:off x="2743200" y="533400"/>
            <a:ext cx="2057400" cy="1905000"/>
          </a:xfrm>
          <a:prstGeom prst="rect">
            <a:avLst/>
          </a:prstGeom>
          <a:solidFill>
            <a:srgbClr val="FF00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8" name="Rectangle 47"/>
          <p:cNvSpPr/>
          <p:nvPr/>
        </p:nvSpPr>
        <p:spPr>
          <a:xfrm>
            <a:off x="1447800" y="4572000"/>
            <a:ext cx="1219200" cy="762000"/>
          </a:xfrm>
          <a:prstGeom prst="rect">
            <a:avLst/>
          </a:prstGeom>
          <a:solidFill>
            <a:srgbClr val="FF0000">
              <a:alpha val="37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9" name="Rectangle 48"/>
          <p:cNvSpPr/>
          <p:nvPr/>
        </p:nvSpPr>
        <p:spPr>
          <a:xfrm>
            <a:off x="6400800" y="4572000"/>
            <a:ext cx="1066800" cy="381000"/>
          </a:xfrm>
          <a:prstGeom prst="rect">
            <a:avLst/>
          </a:prstGeom>
          <a:solidFill>
            <a:srgbClr val="FF00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0" name="Rectangle 49"/>
          <p:cNvSpPr/>
          <p:nvPr/>
        </p:nvSpPr>
        <p:spPr>
          <a:xfrm>
            <a:off x="5562600" y="762000"/>
            <a:ext cx="1905000" cy="1676400"/>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 name="Rectangle 50"/>
          <p:cNvSpPr/>
          <p:nvPr/>
        </p:nvSpPr>
        <p:spPr>
          <a:xfrm>
            <a:off x="6400800" y="3657600"/>
            <a:ext cx="1143000" cy="533400"/>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2" name="Rectangle 51"/>
          <p:cNvSpPr/>
          <p:nvPr/>
        </p:nvSpPr>
        <p:spPr>
          <a:xfrm>
            <a:off x="1447800" y="3657600"/>
            <a:ext cx="1143000" cy="533400"/>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24991111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5"/>
          <p:cNvSpPr txBox="1">
            <a:spLocks noChangeArrowheads="1"/>
          </p:cNvSpPr>
          <p:nvPr/>
        </p:nvSpPr>
        <p:spPr bwMode="auto">
          <a:xfrm>
            <a:off x="2438400" y="228600"/>
            <a:ext cx="452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Molecular Orbital Theory of Carbon Monoxide</a:t>
            </a:r>
          </a:p>
        </p:txBody>
      </p:sp>
      <p:cxnSp>
        <p:nvCxnSpPr>
          <p:cNvPr id="7" name="Straight Connector 6"/>
          <p:cNvCxnSpPr/>
          <p:nvPr/>
        </p:nvCxnSpPr>
        <p:spPr>
          <a:xfrm>
            <a:off x="4114800" y="64008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114800" y="51816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162800" y="62484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62000" y="45720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038600" y="31242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038600" y="9906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447800" y="22098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696200" y="32004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228600" y="1295400"/>
            <a:ext cx="476250"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 p</a:t>
            </a:r>
          </a:p>
        </p:txBody>
      </p:sp>
      <p:sp>
        <p:nvSpPr>
          <p:cNvPr id="80" name="TextBox 79"/>
          <p:cNvSpPr txBox="1"/>
          <p:nvPr/>
        </p:nvSpPr>
        <p:spPr>
          <a:xfrm>
            <a:off x="8305800" y="2895600"/>
            <a:ext cx="476250"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 p</a:t>
            </a:r>
          </a:p>
        </p:txBody>
      </p:sp>
      <p:sp>
        <p:nvSpPr>
          <p:cNvPr id="81" name="TextBox 80"/>
          <p:cNvSpPr txBox="1"/>
          <p:nvPr/>
        </p:nvSpPr>
        <p:spPr>
          <a:xfrm>
            <a:off x="152400" y="4343400"/>
            <a:ext cx="446088"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 s</a:t>
            </a:r>
          </a:p>
        </p:txBody>
      </p:sp>
      <p:sp>
        <p:nvSpPr>
          <p:cNvPr id="82" name="TextBox 81"/>
          <p:cNvSpPr txBox="1"/>
          <p:nvPr/>
        </p:nvSpPr>
        <p:spPr>
          <a:xfrm>
            <a:off x="7924800" y="6019800"/>
            <a:ext cx="393700"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2s</a:t>
            </a:r>
          </a:p>
        </p:txBody>
      </p:sp>
      <p:sp>
        <p:nvSpPr>
          <p:cNvPr id="83" name="TextBox 82"/>
          <p:cNvSpPr txBox="1"/>
          <p:nvPr/>
        </p:nvSpPr>
        <p:spPr>
          <a:xfrm>
            <a:off x="914400" y="6400800"/>
            <a:ext cx="306388" cy="369888"/>
          </a:xfrm>
          <a:prstGeom prst="rect">
            <a:avLst/>
          </a:prstGeom>
          <a:noFill/>
        </p:spPr>
        <p:txBody>
          <a:bodyPr>
            <a:spAutoFit/>
          </a:bodyPr>
          <a:lstStyle/>
          <a:p>
            <a:pPr eaLnBrk="1" fontAlgn="auto" hangingPunct="1">
              <a:spcBef>
                <a:spcPts val="0"/>
              </a:spcBef>
              <a:spcAft>
                <a:spcPts val="0"/>
              </a:spcAft>
              <a:defRPr/>
            </a:pPr>
            <a:r>
              <a:rPr lang="en-US" b="1" dirty="0">
                <a:solidFill>
                  <a:schemeClr val="tx2">
                    <a:lumMod val="75000"/>
                  </a:schemeClr>
                </a:solidFill>
                <a:latin typeface="+mn-lt"/>
              </a:rPr>
              <a:t>C</a:t>
            </a:r>
          </a:p>
        </p:txBody>
      </p:sp>
      <p:sp>
        <p:nvSpPr>
          <p:cNvPr id="84" name="TextBox 83"/>
          <p:cNvSpPr txBox="1"/>
          <p:nvPr/>
        </p:nvSpPr>
        <p:spPr>
          <a:xfrm>
            <a:off x="7086600" y="6488113"/>
            <a:ext cx="339725" cy="369887"/>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O</a:t>
            </a:r>
          </a:p>
        </p:txBody>
      </p:sp>
      <p:sp>
        <p:nvSpPr>
          <p:cNvPr id="85" name="TextBox 84"/>
          <p:cNvSpPr txBox="1"/>
          <p:nvPr/>
        </p:nvSpPr>
        <p:spPr>
          <a:xfrm>
            <a:off x="4267200" y="6488113"/>
            <a:ext cx="460375" cy="369887"/>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CO</a:t>
            </a:r>
          </a:p>
        </p:txBody>
      </p:sp>
      <p:sp>
        <p:nvSpPr>
          <p:cNvPr id="88" name="TextBox 87"/>
          <p:cNvSpPr txBox="1"/>
          <p:nvPr/>
        </p:nvSpPr>
        <p:spPr>
          <a:xfrm>
            <a:off x="1447800" y="2362200"/>
            <a:ext cx="536575"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 </a:t>
            </a:r>
            <a:r>
              <a:rPr lang="en-US" b="1" dirty="0" err="1">
                <a:solidFill>
                  <a:schemeClr val="tx2">
                    <a:lumMod val="75000"/>
                  </a:schemeClr>
                </a:solidFill>
                <a:latin typeface="+mn-lt"/>
              </a:rPr>
              <a:t>p</a:t>
            </a:r>
            <a:r>
              <a:rPr lang="en-US" b="1" baseline="-25000" dirty="0" err="1">
                <a:solidFill>
                  <a:schemeClr val="tx2">
                    <a:lumMod val="75000"/>
                  </a:schemeClr>
                </a:solidFill>
                <a:latin typeface="+mn-lt"/>
              </a:rPr>
              <a:t>z</a:t>
            </a:r>
            <a:endParaRPr lang="en-US" b="1" baseline="-25000" dirty="0">
              <a:solidFill>
                <a:schemeClr val="tx2">
                  <a:lumMod val="75000"/>
                </a:schemeClr>
              </a:solidFill>
              <a:latin typeface="+mn-lt"/>
            </a:endParaRPr>
          </a:p>
        </p:txBody>
      </p:sp>
      <p:sp>
        <p:nvSpPr>
          <p:cNvPr id="91" name="TextBox 90"/>
          <p:cNvSpPr txBox="1"/>
          <p:nvPr/>
        </p:nvSpPr>
        <p:spPr>
          <a:xfrm>
            <a:off x="7772400" y="3352800"/>
            <a:ext cx="536575"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 </a:t>
            </a:r>
            <a:r>
              <a:rPr lang="en-US" b="1" dirty="0" err="1">
                <a:solidFill>
                  <a:schemeClr val="tx2">
                    <a:lumMod val="75000"/>
                  </a:schemeClr>
                </a:solidFill>
                <a:latin typeface="+mn-lt"/>
              </a:rPr>
              <a:t>p</a:t>
            </a:r>
            <a:r>
              <a:rPr lang="en-US" b="1" baseline="-25000" dirty="0" err="1">
                <a:solidFill>
                  <a:schemeClr val="tx2">
                    <a:lumMod val="75000"/>
                  </a:schemeClr>
                </a:solidFill>
                <a:latin typeface="+mn-lt"/>
              </a:rPr>
              <a:t>z</a:t>
            </a:r>
            <a:endParaRPr lang="en-US" b="1" baseline="-25000" dirty="0">
              <a:solidFill>
                <a:schemeClr val="tx2">
                  <a:lumMod val="75000"/>
                </a:schemeClr>
              </a:solidFill>
              <a:latin typeface="+mn-lt"/>
            </a:endParaRPr>
          </a:p>
        </p:txBody>
      </p:sp>
      <p:sp>
        <p:nvSpPr>
          <p:cNvPr id="70" name="TextBox 69"/>
          <p:cNvSpPr txBox="1"/>
          <p:nvPr/>
        </p:nvSpPr>
        <p:spPr>
          <a:xfrm>
            <a:off x="1524000" y="3048000"/>
            <a:ext cx="403225"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A</a:t>
            </a:r>
            <a:r>
              <a:rPr lang="en-US" b="1" baseline="-25000" dirty="0">
                <a:solidFill>
                  <a:schemeClr val="tx2">
                    <a:lumMod val="75000"/>
                  </a:schemeClr>
                </a:solidFill>
                <a:latin typeface="+mn-lt"/>
              </a:rPr>
              <a:t>1</a:t>
            </a:r>
          </a:p>
        </p:txBody>
      </p:sp>
      <p:sp>
        <p:nvSpPr>
          <p:cNvPr id="95" name="TextBox 94"/>
          <p:cNvSpPr txBox="1"/>
          <p:nvPr/>
        </p:nvSpPr>
        <p:spPr>
          <a:xfrm>
            <a:off x="7848600" y="3810000"/>
            <a:ext cx="403225"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A</a:t>
            </a:r>
            <a:r>
              <a:rPr lang="en-US" b="1" baseline="-25000" dirty="0">
                <a:solidFill>
                  <a:schemeClr val="tx2">
                    <a:lumMod val="75000"/>
                  </a:schemeClr>
                </a:solidFill>
                <a:latin typeface="+mn-lt"/>
              </a:rPr>
              <a:t>1</a:t>
            </a:r>
          </a:p>
        </p:txBody>
      </p:sp>
      <p:sp>
        <p:nvSpPr>
          <p:cNvPr id="96" name="TextBox 95"/>
          <p:cNvSpPr txBox="1"/>
          <p:nvPr/>
        </p:nvSpPr>
        <p:spPr>
          <a:xfrm>
            <a:off x="762000" y="4800600"/>
            <a:ext cx="403225"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A</a:t>
            </a:r>
            <a:r>
              <a:rPr lang="en-US" b="1" baseline="-25000" dirty="0">
                <a:solidFill>
                  <a:schemeClr val="tx2">
                    <a:lumMod val="75000"/>
                  </a:schemeClr>
                </a:solidFill>
                <a:latin typeface="+mn-lt"/>
              </a:rPr>
              <a:t>1</a:t>
            </a:r>
          </a:p>
        </p:txBody>
      </p:sp>
      <p:sp>
        <p:nvSpPr>
          <p:cNvPr id="98" name="TextBox 97"/>
          <p:cNvSpPr txBox="1"/>
          <p:nvPr/>
        </p:nvSpPr>
        <p:spPr>
          <a:xfrm>
            <a:off x="7924800" y="5562600"/>
            <a:ext cx="403225"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A</a:t>
            </a:r>
            <a:r>
              <a:rPr lang="en-US" b="1" baseline="-25000" dirty="0">
                <a:solidFill>
                  <a:schemeClr val="tx2">
                    <a:lumMod val="75000"/>
                  </a:schemeClr>
                </a:solidFill>
                <a:latin typeface="+mn-lt"/>
              </a:rPr>
              <a:t>1</a:t>
            </a:r>
          </a:p>
        </p:txBody>
      </p:sp>
      <p:cxnSp>
        <p:nvCxnSpPr>
          <p:cNvPr id="100" name="Straight Connector 99"/>
          <p:cNvCxnSpPr/>
          <p:nvPr/>
        </p:nvCxnSpPr>
        <p:spPr>
          <a:xfrm flipV="1">
            <a:off x="2057400" y="990600"/>
            <a:ext cx="1981200" cy="12192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057400" y="2209800"/>
            <a:ext cx="1981200" cy="9144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0800000">
            <a:off x="4572000" y="990600"/>
            <a:ext cx="3124200" cy="22098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4572000" y="3124200"/>
            <a:ext cx="3124200" cy="762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1295400" y="4572000"/>
            <a:ext cx="2819400" cy="6096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4648200" y="6248400"/>
            <a:ext cx="2514600" cy="1524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10800000">
            <a:off x="1371600" y="4572000"/>
            <a:ext cx="2743200" cy="18288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4648200" y="5181600"/>
            <a:ext cx="2438400" cy="10668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92465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5"/>
          <p:cNvSpPr txBox="1">
            <a:spLocks noChangeArrowheads="1"/>
          </p:cNvSpPr>
          <p:nvPr/>
        </p:nvSpPr>
        <p:spPr bwMode="auto">
          <a:xfrm>
            <a:off x="2438400" y="228600"/>
            <a:ext cx="452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Molecular Orbital Theory of Carbon Monoxide</a:t>
            </a:r>
          </a:p>
        </p:txBody>
      </p:sp>
      <p:cxnSp>
        <p:nvCxnSpPr>
          <p:cNvPr id="7" name="Straight Connector 6"/>
          <p:cNvCxnSpPr/>
          <p:nvPr/>
        </p:nvCxnSpPr>
        <p:spPr>
          <a:xfrm>
            <a:off x="4114800" y="64008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114800" y="51816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162800" y="62484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62000" y="45720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038600" y="31242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038600" y="9906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447800" y="22098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696200" y="32004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228600" y="1295400"/>
            <a:ext cx="476250"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 p</a:t>
            </a:r>
          </a:p>
        </p:txBody>
      </p:sp>
      <p:sp>
        <p:nvSpPr>
          <p:cNvPr id="80" name="TextBox 79"/>
          <p:cNvSpPr txBox="1"/>
          <p:nvPr/>
        </p:nvSpPr>
        <p:spPr>
          <a:xfrm>
            <a:off x="8305800" y="2895600"/>
            <a:ext cx="476250"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 p</a:t>
            </a:r>
          </a:p>
        </p:txBody>
      </p:sp>
      <p:sp>
        <p:nvSpPr>
          <p:cNvPr id="81" name="TextBox 80"/>
          <p:cNvSpPr txBox="1"/>
          <p:nvPr/>
        </p:nvSpPr>
        <p:spPr>
          <a:xfrm>
            <a:off x="152400" y="4343400"/>
            <a:ext cx="446088"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 s</a:t>
            </a:r>
          </a:p>
        </p:txBody>
      </p:sp>
      <p:sp>
        <p:nvSpPr>
          <p:cNvPr id="82" name="TextBox 81"/>
          <p:cNvSpPr txBox="1"/>
          <p:nvPr/>
        </p:nvSpPr>
        <p:spPr>
          <a:xfrm>
            <a:off x="7924800" y="6019800"/>
            <a:ext cx="393700"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2s</a:t>
            </a:r>
          </a:p>
        </p:txBody>
      </p:sp>
      <p:sp>
        <p:nvSpPr>
          <p:cNvPr id="83" name="TextBox 82"/>
          <p:cNvSpPr txBox="1"/>
          <p:nvPr/>
        </p:nvSpPr>
        <p:spPr>
          <a:xfrm>
            <a:off x="914400" y="6400800"/>
            <a:ext cx="306388" cy="369888"/>
          </a:xfrm>
          <a:prstGeom prst="rect">
            <a:avLst/>
          </a:prstGeom>
          <a:noFill/>
        </p:spPr>
        <p:txBody>
          <a:bodyPr>
            <a:spAutoFit/>
          </a:bodyPr>
          <a:lstStyle/>
          <a:p>
            <a:pPr eaLnBrk="1" fontAlgn="auto" hangingPunct="1">
              <a:spcBef>
                <a:spcPts val="0"/>
              </a:spcBef>
              <a:spcAft>
                <a:spcPts val="0"/>
              </a:spcAft>
              <a:defRPr/>
            </a:pPr>
            <a:r>
              <a:rPr lang="en-US" b="1" dirty="0">
                <a:solidFill>
                  <a:schemeClr val="tx2">
                    <a:lumMod val="75000"/>
                  </a:schemeClr>
                </a:solidFill>
                <a:latin typeface="+mn-lt"/>
              </a:rPr>
              <a:t>C</a:t>
            </a:r>
          </a:p>
        </p:txBody>
      </p:sp>
      <p:sp>
        <p:nvSpPr>
          <p:cNvPr id="84" name="TextBox 83"/>
          <p:cNvSpPr txBox="1"/>
          <p:nvPr/>
        </p:nvSpPr>
        <p:spPr>
          <a:xfrm>
            <a:off x="7086600" y="6488113"/>
            <a:ext cx="339725" cy="369887"/>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O</a:t>
            </a:r>
          </a:p>
        </p:txBody>
      </p:sp>
      <p:sp>
        <p:nvSpPr>
          <p:cNvPr id="85" name="TextBox 84"/>
          <p:cNvSpPr txBox="1"/>
          <p:nvPr/>
        </p:nvSpPr>
        <p:spPr>
          <a:xfrm>
            <a:off x="4267200" y="6488113"/>
            <a:ext cx="460375" cy="369887"/>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CO</a:t>
            </a:r>
          </a:p>
        </p:txBody>
      </p:sp>
      <p:sp>
        <p:nvSpPr>
          <p:cNvPr id="88" name="TextBox 87"/>
          <p:cNvSpPr txBox="1"/>
          <p:nvPr/>
        </p:nvSpPr>
        <p:spPr>
          <a:xfrm>
            <a:off x="1447800" y="2362200"/>
            <a:ext cx="536575"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 </a:t>
            </a:r>
            <a:r>
              <a:rPr lang="en-US" b="1" dirty="0" err="1">
                <a:solidFill>
                  <a:schemeClr val="tx2">
                    <a:lumMod val="75000"/>
                  </a:schemeClr>
                </a:solidFill>
                <a:latin typeface="+mn-lt"/>
              </a:rPr>
              <a:t>p</a:t>
            </a:r>
            <a:r>
              <a:rPr lang="en-US" b="1" baseline="-25000" dirty="0" err="1">
                <a:solidFill>
                  <a:schemeClr val="tx2">
                    <a:lumMod val="75000"/>
                  </a:schemeClr>
                </a:solidFill>
                <a:latin typeface="+mn-lt"/>
              </a:rPr>
              <a:t>z</a:t>
            </a:r>
            <a:endParaRPr lang="en-US" b="1" baseline="-25000" dirty="0">
              <a:solidFill>
                <a:schemeClr val="tx2">
                  <a:lumMod val="75000"/>
                </a:schemeClr>
              </a:solidFill>
              <a:latin typeface="+mn-lt"/>
            </a:endParaRPr>
          </a:p>
        </p:txBody>
      </p:sp>
      <p:sp>
        <p:nvSpPr>
          <p:cNvPr id="91" name="TextBox 90"/>
          <p:cNvSpPr txBox="1"/>
          <p:nvPr/>
        </p:nvSpPr>
        <p:spPr>
          <a:xfrm>
            <a:off x="7772400" y="3352800"/>
            <a:ext cx="536575"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 </a:t>
            </a:r>
            <a:r>
              <a:rPr lang="en-US" b="1" dirty="0" err="1">
                <a:solidFill>
                  <a:schemeClr val="tx2">
                    <a:lumMod val="75000"/>
                  </a:schemeClr>
                </a:solidFill>
                <a:latin typeface="+mn-lt"/>
              </a:rPr>
              <a:t>p</a:t>
            </a:r>
            <a:r>
              <a:rPr lang="en-US" b="1" baseline="-25000" dirty="0" err="1">
                <a:solidFill>
                  <a:schemeClr val="tx2">
                    <a:lumMod val="75000"/>
                  </a:schemeClr>
                </a:solidFill>
                <a:latin typeface="+mn-lt"/>
              </a:rPr>
              <a:t>z</a:t>
            </a:r>
            <a:endParaRPr lang="en-US" b="1" baseline="-25000" dirty="0">
              <a:solidFill>
                <a:schemeClr val="tx2">
                  <a:lumMod val="75000"/>
                </a:schemeClr>
              </a:solidFill>
              <a:latin typeface="+mn-lt"/>
            </a:endParaRPr>
          </a:p>
        </p:txBody>
      </p:sp>
      <p:sp>
        <p:nvSpPr>
          <p:cNvPr id="70" name="TextBox 69"/>
          <p:cNvSpPr txBox="1"/>
          <p:nvPr/>
        </p:nvSpPr>
        <p:spPr>
          <a:xfrm>
            <a:off x="1524000" y="3048000"/>
            <a:ext cx="403225"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A</a:t>
            </a:r>
            <a:r>
              <a:rPr lang="en-US" b="1" baseline="-25000" dirty="0">
                <a:solidFill>
                  <a:schemeClr val="tx2">
                    <a:lumMod val="75000"/>
                  </a:schemeClr>
                </a:solidFill>
                <a:latin typeface="+mn-lt"/>
              </a:rPr>
              <a:t>1</a:t>
            </a:r>
          </a:p>
        </p:txBody>
      </p:sp>
      <p:sp>
        <p:nvSpPr>
          <p:cNvPr id="95" name="TextBox 94"/>
          <p:cNvSpPr txBox="1"/>
          <p:nvPr/>
        </p:nvSpPr>
        <p:spPr>
          <a:xfrm>
            <a:off x="7848600" y="3810000"/>
            <a:ext cx="403225"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A</a:t>
            </a:r>
            <a:r>
              <a:rPr lang="en-US" b="1" baseline="-25000" dirty="0">
                <a:solidFill>
                  <a:schemeClr val="tx2">
                    <a:lumMod val="75000"/>
                  </a:schemeClr>
                </a:solidFill>
                <a:latin typeface="+mn-lt"/>
              </a:rPr>
              <a:t>1</a:t>
            </a:r>
          </a:p>
        </p:txBody>
      </p:sp>
      <p:sp>
        <p:nvSpPr>
          <p:cNvPr id="96" name="TextBox 95"/>
          <p:cNvSpPr txBox="1"/>
          <p:nvPr/>
        </p:nvSpPr>
        <p:spPr>
          <a:xfrm>
            <a:off x="762000" y="4800600"/>
            <a:ext cx="403225"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A</a:t>
            </a:r>
            <a:r>
              <a:rPr lang="en-US" b="1" baseline="-25000" dirty="0">
                <a:solidFill>
                  <a:schemeClr val="tx2">
                    <a:lumMod val="75000"/>
                  </a:schemeClr>
                </a:solidFill>
                <a:latin typeface="+mn-lt"/>
              </a:rPr>
              <a:t>1</a:t>
            </a:r>
          </a:p>
        </p:txBody>
      </p:sp>
      <p:sp>
        <p:nvSpPr>
          <p:cNvPr id="98" name="TextBox 97"/>
          <p:cNvSpPr txBox="1"/>
          <p:nvPr/>
        </p:nvSpPr>
        <p:spPr>
          <a:xfrm>
            <a:off x="7924800" y="5562600"/>
            <a:ext cx="403225"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A</a:t>
            </a:r>
            <a:r>
              <a:rPr lang="en-US" b="1" baseline="-25000" dirty="0">
                <a:solidFill>
                  <a:schemeClr val="tx2">
                    <a:lumMod val="75000"/>
                  </a:schemeClr>
                </a:solidFill>
                <a:latin typeface="+mn-lt"/>
              </a:rPr>
              <a:t>1</a:t>
            </a:r>
          </a:p>
        </p:txBody>
      </p:sp>
      <p:cxnSp>
        <p:nvCxnSpPr>
          <p:cNvPr id="100" name="Straight Connector 99"/>
          <p:cNvCxnSpPr/>
          <p:nvPr/>
        </p:nvCxnSpPr>
        <p:spPr>
          <a:xfrm flipV="1">
            <a:off x="2057400" y="990600"/>
            <a:ext cx="1981200" cy="12192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057400" y="2209800"/>
            <a:ext cx="1981200" cy="9144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0800000">
            <a:off x="4572000" y="990600"/>
            <a:ext cx="3124200" cy="22098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4572000" y="3124200"/>
            <a:ext cx="3124200" cy="762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1295400" y="4572000"/>
            <a:ext cx="2819400" cy="6096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4648200" y="6248400"/>
            <a:ext cx="2514600" cy="1524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10800000">
            <a:off x="1371600" y="4572000"/>
            <a:ext cx="2743200" cy="18288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4648200" y="5181600"/>
            <a:ext cx="2438400" cy="10668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1371600" y="3124200"/>
            <a:ext cx="2667000" cy="14478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6200000" flipH="1">
            <a:off x="4343400" y="3505200"/>
            <a:ext cx="3048000" cy="24384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4724400" y="3200400"/>
            <a:ext cx="2971800" cy="19812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5400000" flipH="1" flipV="1">
            <a:off x="4686300" y="3314700"/>
            <a:ext cx="3124200" cy="28956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rot="16200000" flipH="1">
            <a:off x="1600200" y="2667000"/>
            <a:ext cx="2971800" cy="20574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rot="16200000" flipH="1">
            <a:off x="990600" y="3276600"/>
            <a:ext cx="4267200" cy="21336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914400" y="1447800"/>
            <a:ext cx="3581400" cy="26670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rot="16200000" flipH="1">
            <a:off x="3200400" y="2362200"/>
            <a:ext cx="5257800" cy="25146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50718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5"/>
          <p:cNvSpPr txBox="1">
            <a:spLocks noChangeArrowheads="1"/>
          </p:cNvSpPr>
          <p:nvPr/>
        </p:nvSpPr>
        <p:spPr bwMode="auto">
          <a:xfrm>
            <a:off x="1143000" y="228600"/>
            <a:ext cx="452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Molecular Orbital Theory of Carbon Monoxide</a:t>
            </a:r>
          </a:p>
        </p:txBody>
      </p:sp>
      <p:cxnSp>
        <p:nvCxnSpPr>
          <p:cNvPr id="11" name="Straight Connector 10"/>
          <p:cNvCxnSpPr/>
          <p:nvPr/>
        </p:nvCxnSpPr>
        <p:spPr>
          <a:xfrm>
            <a:off x="3733800" y="40386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19600" y="40386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657600" y="20574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19600" y="20574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8600" y="22098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38200" y="22098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477000" y="32004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086600" y="32004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228600" y="1295400"/>
            <a:ext cx="476250"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 p</a:t>
            </a:r>
          </a:p>
        </p:txBody>
      </p:sp>
      <p:sp>
        <p:nvSpPr>
          <p:cNvPr id="80" name="TextBox 79"/>
          <p:cNvSpPr txBox="1"/>
          <p:nvPr/>
        </p:nvSpPr>
        <p:spPr>
          <a:xfrm>
            <a:off x="8305800" y="2895600"/>
            <a:ext cx="476250"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 p</a:t>
            </a:r>
          </a:p>
        </p:txBody>
      </p:sp>
      <p:sp>
        <p:nvSpPr>
          <p:cNvPr id="83" name="TextBox 82"/>
          <p:cNvSpPr txBox="1"/>
          <p:nvPr/>
        </p:nvSpPr>
        <p:spPr>
          <a:xfrm>
            <a:off x="914400" y="6400800"/>
            <a:ext cx="306388" cy="369888"/>
          </a:xfrm>
          <a:prstGeom prst="rect">
            <a:avLst/>
          </a:prstGeom>
          <a:noFill/>
        </p:spPr>
        <p:txBody>
          <a:bodyPr>
            <a:spAutoFit/>
          </a:bodyPr>
          <a:lstStyle/>
          <a:p>
            <a:pPr eaLnBrk="1" fontAlgn="auto" hangingPunct="1">
              <a:spcBef>
                <a:spcPts val="0"/>
              </a:spcBef>
              <a:spcAft>
                <a:spcPts val="0"/>
              </a:spcAft>
              <a:defRPr/>
            </a:pPr>
            <a:r>
              <a:rPr lang="en-US" b="1" dirty="0">
                <a:solidFill>
                  <a:schemeClr val="tx2">
                    <a:lumMod val="75000"/>
                  </a:schemeClr>
                </a:solidFill>
                <a:latin typeface="+mn-lt"/>
              </a:rPr>
              <a:t>C</a:t>
            </a:r>
          </a:p>
        </p:txBody>
      </p:sp>
      <p:sp>
        <p:nvSpPr>
          <p:cNvPr id="84" name="TextBox 83"/>
          <p:cNvSpPr txBox="1"/>
          <p:nvPr/>
        </p:nvSpPr>
        <p:spPr>
          <a:xfrm>
            <a:off x="7086600" y="6488113"/>
            <a:ext cx="339725" cy="369887"/>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O</a:t>
            </a:r>
          </a:p>
        </p:txBody>
      </p:sp>
      <p:sp>
        <p:nvSpPr>
          <p:cNvPr id="85" name="TextBox 84"/>
          <p:cNvSpPr txBox="1"/>
          <p:nvPr/>
        </p:nvSpPr>
        <p:spPr>
          <a:xfrm>
            <a:off x="4267200" y="6488113"/>
            <a:ext cx="460375" cy="369887"/>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CO</a:t>
            </a:r>
          </a:p>
        </p:txBody>
      </p:sp>
      <p:sp>
        <p:nvSpPr>
          <p:cNvPr id="86" name="TextBox 85"/>
          <p:cNvSpPr txBox="1"/>
          <p:nvPr/>
        </p:nvSpPr>
        <p:spPr>
          <a:xfrm>
            <a:off x="152400" y="2362200"/>
            <a:ext cx="544513"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 </a:t>
            </a:r>
            <a:r>
              <a:rPr lang="en-US" b="1" dirty="0" err="1">
                <a:solidFill>
                  <a:schemeClr val="tx2">
                    <a:lumMod val="75000"/>
                  </a:schemeClr>
                </a:solidFill>
                <a:latin typeface="+mn-lt"/>
              </a:rPr>
              <a:t>p</a:t>
            </a:r>
            <a:r>
              <a:rPr lang="en-US" b="1" baseline="-25000" dirty="0" err="1">
                <a:solidFill>
                  <a:schemeClr val="tx2">
                    <a:lumMod val="75000"/>
                  </a:schemeClr>
                </a:solidFill>
                <a:latin typeface="+mn-lt"/>
              </a:rPr>
              <a:t>x</a:t>
            </a:r>
            <a:endParaRPr lang="en-US" b="1" baseline="-25000" dirty="0">
              <a:solidFill>
                <a:schemeClr val="tx2">
                  <a:lumMod val="75000"/>
                </a:schemeClr>
              </a:solidFill>
              <a:latin typeface="+mn-lt"/>
            </a:endParaRPr>
          </a:p>
        </p:txBody>
      </p:sp>
      <p:sp>
        <p:nvSpPr>
          <p:cNvPr id="87" name="TextBox 86"/>
          <p:cNvSpPr txBox="1"/>
          <p:nvPr/>
        </p:nvSpPr>
        <p:spPr>
          <a:xfrm>
            <a:off x="838200" y="2362200"/>
            <a:ext cx="549275"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 </a:t>
            </a:r>
            <a:r>
              <a:rPr lang="en-US" b="1" dirty="0" err="1">
                <a:solidFill>
                  <a:schemeClr val="tx2">
                    <a:lumMod val="75000"/>
                  </a:schemeClr>
                </a:solidFill>
                <a:latin typeface="+mn-lt"/>
              </a:rPr>
              <a:t>p</a:t>
            </a:r>
            <a:r>
              <a:rPr lang="en-US" b="1" baseline="-25000" dirty="0" err="1">
                <a:solidFill>
                  <a:schemeClr val="tx2">
                    <a:lumMod val="75000"/>
                  </a:schemeClr>
                </a:solidFill>
                <a:latin typeface="+mn-lt"/>
              </a:rPr>
              <a:t>y</a:t>
            </a:r>
            <a:endParaRPr lang="en-US" b="1" baseline="-25000" dirty="0">
              <a:solidFill>
                <a:schemeClr val="tx2">
                  <a:lumMod val="75000"/>
                </a:schemeClr>
              </a:solidFill>
              <a:latin typeface="+mn-lt"/>
            </a:endParaRPr>
          </a:p>
        </p:txBody>
      </p:sp>
      <p:sp>
        <p:nvSpPr>
          <p:cNvPr id="89" name="TextBox 88"/>
          <p:cNvSpPr txBox="1"/>
          <p:nvPr/>
        </p:nvSpPr>
        <p:spPr>
          <a:xfrm>
            <a:off x="6477000" y="3352800"/>
            <a:ext cx="544513"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 </a:t>
            </a:r>
            <a:r>
              <a:rPr lang="en-US" b="1" dirty="0" err="1">
                <a:solidFill>
                  <a:schemeClr val="tx2">
                    <a:lumMod val="75000"/>
                  </a:schemeClr>
                </a:solidFill>
                <a:latin typeface="+mn-lt"/>
              </a:rPr>
              <a:t>p</a:t>
            </a:r>
            <a:r>
              <a:rPr lang="en-US" b="1" baseline="-25000" dirty="0" err="1">
                <a:solidFill>
                  <a:schemeClr val="tx2">
                    <a:lumMod val="75000"/>
                  </a:schemeClr>
                </a:solidFill>
                <a:latin typeface="+mn-lt"/>
              </a:rPr>
              <a:t>x</a:t>
            </a:r>
            <a:endParaRPr lang="en-US" b="1" baseline="-25000" dirty="0">
              <a:solidFill>
                <a:schemeClr val="tx2">
                  <a:lumMod val="75000"/>
                </a:schemeClr>
              </a:solidFill>
              <a:latin typeface="+mn-lt"/>
            </a:endParaRPr>
          </a:p>
        </p:txBody>
      </p:sp>
      <p:sp>
        <p:nvSpPr>
          <p:cNvPr id="90" name="TextBox 89"/>
          <p:cNvSpPr txBox="1"/>
          <p:nvPr/>
        </p:nvSpPr>
        <p:spPr>
          <a:xfrm>
            <a:off x="7162800" y="3352800"/>
            <a:ext cx="549275"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 </a:t>
            </a:r>
            <a:r>
              <a:rPr lang="en-US" b="1" dirty="0" err="1">
                <a:solidFill>
                  <a:schemeClr val="tx2">
                    <a:lumMod val="75000"/>
                  </a:schemeClr>
                </a:solidFill>
                <a:latin typeface="+mn-lt"/>
              </a:rPr>
              <a:t>p</a:t>
            </a:r>
            <a:r>
              <a:rPr lang="en-US" b="1" baseline="-25000" dirty="0" err="1">
                <a:solidFill>
                  <a:schemeClr val="tx2">
                    <a:lumMod val="75000"/>
                  </a:schemeClr>
                </a:solidFill>
                <a:latin typeface="+mn-lt"/>
              </a:rPr>
              <a:t>y</a:t>
            </a:r>
            <a:endParaRPr lang="en-US" b="1" baseline="-25000" dirty="0">
              <a:solidFill>
                <a:schemeClr val="tx2">
                  <a:lumMod val="75000"/>
                </a:schemeClr>
              </a:solidFill>
              <a:latin typeface="+mn-lt"/>
            </a:endParaRPr>
          </a:p>
        </p:txBody>
      </p:sp>
      <p:cxnSp>
        <p:nvCxnSpPr>
          <p:cNvPr id="93" name="Straight Connector 92"/>
          <p:cNvCxnSpPr/>
          <p:nvPr/>
        </p:nvCxnSpPr>
        <p:spPr>
          <a:xfrm>
            <a:off x="1447800" y="2209800"/>
            <a:ext cx="2286000" cy="18288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1371600" y="2057400"/>
            <a:ext cx="2286000" cy="1524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0800000">
            <a:off x="5029200" y="2057400"/>
            <a:ext cx="1371600" cy="11430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5029200" y="3200400"/>
            <a:ext cx="1371600" cy="8382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7239000" y="3810000"/>
            <a:ext cx="374650"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E</a:t>
            </a:r>
            <a:r>
              <a:rPr lang="en-US" b="1" baseline="-25000" dirty="0">
                <a:solidFill>
                  <a:schemeClr val="tx2">
                    <a:lumMod val="75000"/>
                  </a:schemeClr>
                </a:solidFill>
                <a:latin typeface="+mn-lt"/>
              </a:rPr>
              <a:t>1</a:t>
            </a:r>
          </a:p>
        </p:txBody>
      </p:sp>
      <p:sp>
        <p:nvSpPr>
          <p:cNvPr id="70" name="TextBox 69"/>
          <p:cNvSpPr txBox="1"/>
          <p:nvPr/>
        </p:nvSpPr>
        <p:spPr>
          <a:xfrm>
            <a:off x="1524000" y="3048000"/>
            <a:ext cx="403225"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A</a:t>
            </a:r>
            <a:r>
              <a:rPr lang="en-US" b="1" baseline="-25000" dirty="0">
                <a:solidFill>
                  <a:schemeClr val="tx2">
                    <a:lumMod val="75000"/>
                  </a:schemeClr>
                </a:solidFill>
                <a:latin typeface="+mn-lt"/>
              </a:rPr>
              <a:t>1</a:t>
            </a:r>
          </a:p>
        </p:txBody>
      </p:sp>
      <p:sp>
        <p:nvSpPr>
          <p:cNvPr id="75" name="TextBox 74"/>
          <p:cNvSpPr txBox="1"/>
          <p:nvPr/>
        </p:nvSpPr>
        <p:spPr>
          <a:xfrm>
            <a:off x="914400" y="3048000"/>
            <a:ext cx="374650"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E</a:t>
            </a:r>
            <a:r>
              <a:rPr lang="en-US" b="1" baseline="-25000" dirty="0">
                <a:solidFill>
                  <a:schemeClr val="tx2">
                    <a:lumMod val="75000"/>
                  </a:schemeClr>
                </a:solidFill>
                <a:latin typeface="+mn-lt"/>
              </a:rPr>
              <a:t>1</a:t>
            </a:r>
          </a:p>
        </p:txBody>
      </p:sp>
      <p:sp>
        <p:nvSpPr>
          <p:cNvPr id="76" name="TextBox 75"/>
          <p:cNvSpPr txBox="1"/>
          <p:nvPr/>
        </p:nvSpPr>
        <p:spPr>
          <a:xfrm>
            <a:off x="6477000" y="3810000"/>
            <a:ext cx="527050" cy="369888"/>
          </a:xfrm>
          <a:prstGeom prst="rect">
            <a:avLst/>
          </a:prstGeom>
          <a:noFill/>
        </p:spPr>
        <p:txBody>
          <a:bodyPr>
            <a:spAutoFit/>
          </a:bodyPr>
          <a:lstStyle/>
          <a:p>
            <a:pPr eaLnBrk="1" fontAlgn="auto" hangingPunct="1">
              <a:spcBef>
                <a:spcPts val="0"/>
              </a:spcBef>
              <a:spcAft>
                <a:spcPts val="0"/>
              </a:spcAft>
              <a:defRPr/>
            </a:pPr>
            <a:r>
              <a:rPr lang="en-US" b="1" dirty="0">
                <a:solidFill>
                  <a:schemeClr val="tx2">
                    <a:lumMod val="75000"/>
                  </a:schemeClr>
                </a:solidFill>
                <a:latin typeface="+mn-lt"/>
              </a:rPr>
              <a:t>E</a:t>
            </a:r>
            <a:r>
              <a:rPr lang="en-US" b="1" baseline="-25000" dirty="0">
                <a:solidFill>
                  <a:schemeClr val="tx2">
                    <a:lumMod val="75000"/>
                  </a:schemeClr>
                </a:solidFill>
                <a:latin typeface="+mn-lt"/>
              </a:rPr>
              <a:t>1</a:t>
            </a:r>
          </a:p>
        </p:txBody>
      </p:sp>
      <p:sp>
        <p:nvSpPr>
          <p:cNvPr id="92" name="TextBox 91"/>
          <p:cNvSpPr txBox="1"/>
          <p:nvPr/>
        </p:nvSpPr>
        <p:spPr>
          <a:xfrm>
            <a:off x="304800" y="3048000"/>
            <a:ext cx="374650"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E</a:t>
            </a:r>
            <a:r>
              <a:rPr lang="en-US" b="1" baseline="-25000" dirty="0">
                <a:solidFill>
                  <a:schemeClr val="tx2">
                    <a:lumMod val="75000"/>
                  </a:schemeClr>
                </a:solidFill>
                <a:latin typeface="+mn-lt"/>
              </a:rPr>
              <a:t>1</a:t>
            </a:r>
          </a:p>
        </p:txBody>
      </p:sp>
    </p:spTree>
    <p:extLst>
      <p:ext uri="{BB962C8B-B14F-4D97-AF65-F5344CB8AC3E}">
        <p14:creationId xmlns:p14="http://schemas.microsoft.com/office/powerpoint/2010/main" val="32571528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5"/>
          <p:cNvSpPr txBox="1">
            <a:spLocks noChangeArrowheads="1"/>
          </p:cNvSpPr>
          <p:nvPr/>
        </p:nvSpPr>
        <p:spPr bwMode="auto">
          <a:xfrm>
            <a:off x="1143000" y="228600"/>
            <a:ext cx="452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Molecular Orbital Theory of Carbon Monoxide</a:t>
            </a:r>
          </a:p>
        </p:txBody>
      </p:sp>
      <p:cxnSp>
        <p:nvCxnSpPr>
          <p:cNvPr id="7" name="Straight Connector 6"/>
          <p:cNvCxnSpPr/>
          <p:nvPr/>
        </p:nvCxnSpPr>
        <p:spPr>
          <a:xfrm>
            <a:off x="4191000" y="64008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114800" y="51816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162800" y="62484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62000" y="45720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733800" y="40386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19600" y="40386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038600" y="31242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657600" y="20574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19600" y="20574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038600" y="9906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8600" y="22098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38200" y="22098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447800" y="22098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477000" y="32004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086600" y="32004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696200" y="32004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228600" y="1295400"/>
            <a:ext cx="476250"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 p</a:t>
            </a:r>
          </a:p>
        </p:txBody>
      </p:sp>
      <p:sp>
        <p:nvSpPr>
          <p:cNvPr id="80" name="TextBox 79"/>
          <p:cNvSpPr txBox="1"/>
          <p:nvPr/>
        </p:nvSpPr>
        <p:spPr>
          <a:xfrm>
            <a:off x="8305800" y="2895600"/>
            <a:ext cx="476250"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 p</a:t>
            </a:r>
          </a:p>
        </p:txBody>
      </p:sp>
      <p:sp>
        <p:nvSpPr>
          <p:cNvPr id="81" name="TextBox 80"/>
          <p:cNvSpPr txBox="1"/>
          <p:nvPr/>
        </p:nvSpPr>
        <p:spPr>
          <a:xfrm>
            <a:off x="152400" y="4343400"/>
            <a:ext cx="446088"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 s</a:t>
            </a:r>
          </a:p>
        </p:txBody>
      </p:sp>
      <p:sp>
        <p:nvSpPr>
          <p:cNvPr id="82" name="TextBox 81"/>
          <p:cNvSpPr txBox="1"/>
          <p:nvPr/>
        </p:nvSpPr>
        <p:spPr>
          <a:xfrm>
            <a:off x="7924800" y="6019800"/>
            <a:ext cx="393700"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2s</a:t>
            </a:r>
          </a:p>
        </p:txBody>
      </p:sp>
      <p:sp>
        <p:nvSpPr>
          <p:cNvPr id="83" name="TextBox 82"/>
          <p:cNvSpPr txBox="1"/>
          <p:nvPr/>
        </p:nvSpPr>
        <p:spPr>
          <a:xfrm>
            <a:off x="914400" y="6400800"/>
            <a:ext cx="306388" cy="369888"/>
          </a:xfrm>
          <a:prstGeom prst="rect">
            <a:avLst/>
          </a:prstGeom>
          <a:noFill/>
        </p:spPr>
        <p:txBody>
          <a:bodyPr>
            <a:spAutoFit/>
          </a:bodyPr>
          <a:lstStyle/>
          <a:p>
            <a:pPr eaLnBrk="1" fontAlgn="auto" hangingPunct="1">
              <a:spcBef>
                <a:spcPts val="0"/>
              </a:spcBef>
              <a:spcAft>
                <a:spcPts val="0"/>
              </a:spcAft>
              <a:defRPr/>
            </a:pPr>
            <a:r>
              <a:rPr lang="en-US" b="1" dirty="0">
                <a:solidFill>
                  <a:schemeClr val="tx2">
                    <a:lumMod val="75000"/>
                  </a:schemeClr>
                </a:solidFill>
                <a:latin typeface="+mn-lt"/>
              </a:rPr>
              <a:t>C</a:t>
            </a:r>
          </a:p>
        </p:txBody>
      </p:sp>
      <p:sp>
        <p:nvSpPr>
          <p:cNvPr id="84" name="TextBox 83"/>
          <p:cNvSpPr txBox="1"/>
          <p:nvPr/>
        </p:nvSpPr>
        <p:spPr>
          <a:xfrm>
            <a:off x="7086600" y="6488113"/>
            <a:ext cx="339725" cy="369887"/>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O</a:t>
            </a:r>
          </a:p>
        </p:txBody>
      </p:sp>
      <p:sp>
        <p:nvSpPr>
          <p:cNvPr id="85" name="TextBox 84"/>
          <p:cNvSpPr txBox="1"/>
          <p:nvPr/>
        </p:nvSpPr>
        <p:spPr>
          <a:xfrm>
            <a:off x="4267200" y="6488113"/>
            <a:ext cx="460375" cy="369887"/>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CO</a:t>
            </a:r>
          </a:p>
        </p:txBody>
      </p:sp>
      <p:sp>
        <p:nvSpPr>
          <p:cNvPr id="86" name="TextBox 85"/>
          <p:cNvSpPr txBox="1"/>
          <p:nvPr/>
        </p:nvSpPr>
        <p:spPr>
          <a:xfrm>
            <a:off x="152400" y="2362200"/>
            <a:ext cx="544513"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 </a:t>
            </a:r>
            <a:r>
              <a:rPr lang="en-US" b="1" dirty="0" err="1">
                <a:solidFill>
                  <a:schemeClr val="tx2">
                    <a:lumMod val="75000"/>
                  </a:schemeClr>
                </a:solidFill>
                <a:latin typeface="+mn-lt"/>
              </a:rPr>
              <a:t>p</a:t>
            </a:r>
            <a:r>
              <a:rPr lang="en-US" b="1" baseline="-25000" dirty="0" err="1">
                <a:solidFill>
                  <a:schemeClr val="tx2">
                    <a:lumMod val="75000"/>
                  </a:schemeClr>
                </a:solidFill>
                <a:latin typeface="+mn-lt"/>
              </a:rPr>
              <a:t>x</a:t>
            </a:r>
            <a:endParaRPr lang="en-US" b="1" baseline="-25000" dirty="0">
              <a:solidFill>
                <a:schemeClr val="tx2">
                  <a:lumMod val="75000"/>
                </a:schemeClr>
              </a:solidFill>
              <a:latin typeface="+mn-lt"/>
            </a:endParaRPr>
          </a:p>
        </p:txBody>
      </p:sp>
      <p:sp>
        <p:nvSpPr>
          <p:cNvPr id="87" name="TextBox 86"/>
          <p:cNvSpPr txBox="1"/>
          <p:nvPr/>
        </p:nvSpPr>
        <p:spPr>
          <a:xfrm>
            <a:off x="838200" y="2362200"/>
            <a:ext cx="549275"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 </a:t>
            </a:r>
            <a:r>
              <a:rPr lang="en-US" b="1" dirty="0" err="1">
                <a:solidFill>
                  <a:schemeClr val="tx2">
                    <a:lumMod val="75000"/>
                  </a:schemeClr>
                </a:solidFill>
                <a:latin typeface="+mn-lt"/>
              </a:rPr>
              <a:t>p</a:t>
            </a:r>
            <a:r>
              <a:rPr lang="en-US" b="1" baseline="-25000" dirty="0" err="1">
                <a:solidFill>
                  <a:schemeClr val="tx2">
                    <a:lumMod val="75000"/>
                  </a:schemeClr>
                </a:solidFill>
                <a:latin typeface="+mn-lt"/>
              </a:rPr>
              <a:t>y</a:t>
            </a:r>
            <a:endParaRPr lang="en-US" b="1" baseline="-25000" dirty="0">
              <a:solidFill>
                <a:schemeClr val="tx2">
                  <a:lumMod val="75000"/>
                </a:schemeClr>
              </a:solidFill>
              <a:latin typeface="+mn-lt"/>
            </a:endParaRPr>
          </a:p>
        </p:txBody>
      </p:sp>
      <p:sp>
        <p:nvSpPr>
          <p:cNvPr id="88" name="TextBox 87"/>
          <p:cNvSpPr txBox="1"/>
          <p:nvPr/>
        </p:nvSpPr>
        <p:spPr>
          <a:xfrm>
            <a:off x="1447800" y="2362200"/>
            <a:ext cx="536575"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 </a:t>
            </a:r>
            <a:r>
              <a:rPr lang="en-US" b="1" dirty="0" err="1">
                <a:solidFill>
                  <a:schemeClr val="tx2">
                    <a:lumMod val="75000"/>
                  </a:schemeClr>
                </a:solidFill>
                <a:latin typeface="+mn-lt"/>
              </a:rPr>
              <a:t>p</a:t>
            </a:r>
            <a:r>
              <a:rPr lang="en-US" b="1" baseline="-25000" dirty="0" err="1">
                <a:solidFill>
                  <a:schemeClr val="tx2">
                    <a:lumMod val="75000"/>
                  </a:schemeClr>
                </a:solidFill>
                <a:latin typeface="+mn-lt"/>
              </a:rPr>
              <a:t>z</a:t>
            </a:r>
            <a:endParaRPr lang="en-US" b="1" baseline="-25000" dirty="0">
              <a:solidFill>
                <a:schemeClr val="tx2">
                  <a:lumMod val="75000"/>
                </a:schemeClr>
              </a:solidFill>
              <a:latin typeface="+mn-lt"/>
            </a:endParaRPr>
          </a:p>
        </p:txBody>
      </p:sp>
      <p:sp>
        <p:nvSpPr>
          <p:cNvPr id="89" name="TextBox 88"/>
          <p:cNvSpPr txBox="1"/>
          <p:nvPr/>
        </p:nvSpPr>
        <p:spPr>
          <a:xfrm>
            <a:off x="6477000" y="3352800"/>
            <a:ext cx="544513"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 </a:t>
            </a:r>
            <a:r>
              <a:rPr lang="en-US" b="1" dirty="0" err="1">
                <a:solidFill>
                  <a:schemeClr val="tx2">
                    <a:lumMod val="75000"/>
                  </a:schemeClr>
                </a:solidFill>
                <a:latin typeface="+mn-lt"/>
              </a:rPr>
              <a:t>p</a:t>
            </a:r>
            <a:r>
              <a:rPr lang="en-US" b="1" baseline="-25000" dirty="0" err="1">
                <a:solidFill>
                  <a:schemeClr val="tx2">
                    <a:lumMod val="75000"/>
                  </a:schemeClr>
                </a:solidFill>
                <a:latin typeface="+mn-lt"/>
              </a:rPr>
              <a:t>x</a:t>
            </a:r>
            <a:endParaRPr lang="en-US" b="1" baseline="-25000" dirty="0">
              <a:solidFill>
                <a:schemeClr val="tx2">
                  <a:lumMod val="75000"/>
                </a:schemeClr>
              </a:solidFill>
              <a:latin typeface="+mn-lt"/>
            </a:endParaRPr>
          </a:p>
        </p:txBody>
      </p:sp>
      <p:sp>
        <p:nvSpPr>
          <p:cNvPr id="90" name="TextBox 89"/>
          <p:cNvSpPr txBox="1"/>
          <p:nvPr/>
        </p:nvSpPr>
        <p:spPr>
          <a:xfrm>
            <a:off x="7162800" y="3352800"/>
            <a:ext cx="549275"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 </a:t>
            </a:r>
            <a:r>
              <a:rPr lang="en-US" b="1" dirty="0" err="1">
                <a:solidFill>
                  <a:schemeClr val="tx2">
                    <a:lumMod val="75000"/>
                  </a:schemeClr>
                </a:solidFill>
                <a:latin typeface="+mn-lt"/>
              </a:rPr>
              <a:t>p</a:t>
            </a:r>
            <a:r>
              <a:rPr lang="en-US" b="1" baseline="-25000" dirty="0" err="1">
                <a:solidFill>
                  <a:schemeClr val="tx2">
                    <a:lumMod val="75000"/>
                  </a:schemeClr>
                </a:solidFill>
                <a:latin typeface="+mn-lt"/>
              </a:rPr>
              <a:t>y</a:t>
            </a:r>
            <a:endParaRPr lang="en-US" b="1" baseline="-25000" dirty="0">
              <a:solidFill>
                <a:schemeClr val="tx2">
                  <a:lumMod val="75000"/>
                </a:schemeClr>
              </a:solidFill>
              <a:latin typeface="+mn-lt"/>
            </a:endParaRPr>
          </a:p>
        </p:txBody>
      </p:sp>
      <p:sp>
        <p:nvSpPr>
          <p:cNvPr id="91" name="TextBox 90"/>
          <p:cNvSpPr txBox="1"/>
          <p:nvPr/>
        </p:nvSpPr>
        <p:spPr>
          <a:xfrm>
            <a:off x="7772400" y="3352800"/>
            <a:ext cx="536575"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 </a:t>
            </a:r>
            <a:r>
              <a:rPr lang="en-US" b="1" dirty="0" err="1">
                <a:solidFill>
                  <a:schemeClr val="tx2">
                    <a:lumMod val="75000"/>
                  </a:schemeClr>
                </a:solidFill>
                <a:latin typeface="+mn-lt"/>
              </a:rPr>
              <a:t>p</a:t>
            </a:r>
            <a:r>
              <a:rPr lang="en-US" b="1" baseline="-25000" dirty="0" err="1">
                <a:solidFill>
                  <a:schemeClr val="tx2">
                    <a:lumMod val="75000"/>
                  </a:schemeClr>
                </a:solidFill>
                <a:latin typeface="+mn-lt"/>
              </a:rPr>
              <a:t>z</a:t>
            </a:r>
            <a:endParaRPr lang="en-US" b="1" baseline="-25000" dirty="0">
              <a:solidFill>
                <a:schemeClr val="tx2">
                  <a:lumMod val="75000"/>
                </a:schemeClr>
              </a:solidFill>
              <a:latin typeface="+mn-lt"/>
            </a:endParaRPr>
          </a:p>
        </p:txBody>
      </p:sp>
      <p:cxnSp>
        <p:nvCxnSpPr>
          <p:cNvPr id="93" name="Straight Connector 92"/>
          <p:cNvCxnSpPr/>
          <p:nvPr/>
        </p:nvCxnSpPr>
        <p:spPr>
          <a:xfrm>
            <a:off x="1295400" y="4572000"/>
            <a:ext cx="2819400" cy="6096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1295400" y="4572000"/>
            <a:ext cx="2895600" cy="18288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4648200" y="5181600"/>
            <a:ext cx="2514600" cy="10668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4724400" y="6249988"/>
            <a:ext cx="2438400" cy="150812"/>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2057400" y="990600"/>
            <a:ext cx="1981200" cy="12192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1943100" y="2247900"/>
            <a:ext cx="1828800" cy="17526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V="1">
            <a:off x="4381500" y="1181100"/>
            <a:ext cx="2209800" cy="18288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5029200" y="3200400"/>
            <a:ext cx="1371600" cy="8382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flipH="1" flipV="1">
            <a:off x="4000500" y="4000500"/>
            <a:ext cx="3200400" cy="16002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5400000" flipH="1" flipV="1">
            <a:off x="4533900" y="3314700"/>
            <a:ext cx="1981200" cy="17526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rot="16200000" flipH="1">
            <a:off x="990600" y="3200400"/>
            <a:ext cx="4191000" cy="22098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6200000" flipH="1">
            <a:off x="1714500" y="2781300"/>
            <a:ext cx="2819400" cy="19812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1371600" y="3124200"/>
            <a:ext cx="2667000" cy="14478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5400000" flipH="1" flipV="1">
            <a:off x="838200" y="1447800"/>
            <a:ext cx="3581400" cy="26670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16200000" flipV="1">
            <a:off x="3200400" y="2362200"/>
            <a:ext cx="5257800" cy="25146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rot="16200000" flipV="1">
            <a:off x="4305300" y="3467100"/>
            <a:ext cx="3048000" cy="23622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2" name="Straight Connector 55"/>
          <p:cNvCxnSpPr/>
          <p:nvPr/>
        </p:nvCxnSpPr>
        <p:spPr>
          <a:xfrm flipV="1">
            <a:off x="1981200" y="2057400"/>
            <a:ext cx="1676400" cy="1524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3" name="Straight Connector 68"/>
          <p:cNvCxnSpPr/>
          <p:nvPr/>
        </p:nvCxnSpPr>
        <p:spPr>
          <a:xfrm rot="16200000" flipV="1">
            <a:off x="5029200" y="1828800"/>
            <a:ext cx="1219200" cy="15240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48603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5"/>
          <p:cNvSpPr txBox="1">
            <a:spLocks noChangeArrowheads="1"/>
          </p:cNvSpPr>
          <p:nvPr/>
        </p:nvSpPr>
        <p:spPr bwMode="auto">
          <a:xfrm>
            <a:off x="2667000" y="228600"/>
            <a:ext cx="452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Molecular Orbital Theory of Carbon Monoxide</a:t>
            </a:r>
          </a:p>
        </p:txBody>
      </p:sp>
      <p:cxnSp>
        <p:nvCxnSpPr>
          <p:cNvPr id="7" name="Straight Connector 6"/>
          <p:cNvCxnSpPr/>
          <p:nvPr/>
        </p:nvCxnSpPr>
        <p:spPr>
          <a:xfrm>
            <a:off x="4191000" y="64008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114800" y="51816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162800" y="62484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62000" y="45720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733800" y="40386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19600" y="40386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038600" y="31242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657600" y="20574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19600" y="20574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038600" y="9906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8600" y="22098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38200" y="22098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447800" y="22098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477000" y="32004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086600" y="32004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696200" y="32004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5400000" flipH="1" flipV="1">
            <a:off x="915988" y="2057400"/>
            <a:ext cx="455612"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flipH="1" flipV="1">
            <a:off x="230187" y="2055813"/>
            <a:ext cx="455613"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5400000" flipH="1" flipV="1">
            <a:off x="7164387" y="3046413"/>
            <a:ext cx="455613"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5400000" flipH="1" flipV="1">
            <a:off x="7697787" y="3046413"/>
            <a:ext cx="455613"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5400000" flipH="1" flipV="1">
            <a:off x="6402387" y="3046413"/>
            <a:ext cx="455613"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5400000" flipH="1" flipV="1">
            <a:off x="7088187" y="6094413"/>
            <a:ext cx="455613"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flipH="1" flipV="1">
            <a:off x="687387" y="4418013"/>
            <a:ext cx="455613"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5400000" flipH="1" flipV="1">
            <a:off x="4116387" y="6246813"/>
            <a:ext cx="455613"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5400000" flipH="1" flipV="1">
            <a:off x="4040187" y="5027613"/>
            <a:ext cx="455613"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rot="5400000" flipH="1" flipV="1">
            <a:off x="839787" y="4494213"/>
            <a:ext cx="455613" cy="1588"/>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5400000" flipH="1" flipV="1">
            <a:off x="7240587" y="6170613"/>
            <a:ext cx="455613" cy="1588"/>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5400000" flipH="1" flipV="1">
            <a:off x="6554787" y="3122613"/>
            <a:ext cx="455613" cy="1588"/>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5400000" flipH="1" flipV="1">
            <a:off x="4192587" y="5103813"/>
            <a:ext cx="455613" cy="1588"/>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5400000" flipH="1" flipV="1">
            <a:off x="4268787" y="6323013"/>
            <a:ext cx="455613" cy="1588"/>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228600" y="1295400"/>
            <a:ext cx="476250"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 p</a:t>
            </a:r>
          </a:p>
        </p:txBody>
      </p:sp>
      <p:sp>
        <p:nvSpPr>
          <p:cNvPr id="80" name="TextBox 79"/>
          <p:cNvSpPr txBox="1"/>
          <p:nvPr/>
        </p:nvSpPr>
        <p:spPr>
          <a:xfrm>
            <a:off x="8305800" y="2895600"/>
            <a:ext cx="476250"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 p</a:t>
            </a:r>
          </a:p>
        </p:txBody>
      </p:sp>
      <p:sp>
        <p:nvSpPr>
          <p:cNvPr id="81" name="TextBox 80"/>
          <p:cNvSpPr txBox="1"/>
          <p:nvPr/>
        </p:nvSpPr>
        <p:spPr>
          <a:xfrm>
            <a:off x="152400" y="4343400"/>
            <a:ext cx="446088"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 s</a:t>
            </a:r>
          </a:p>
        </p:txBody>
      </p:sp>
      <p:sp>
        <p:nvSpPr>
          <p:cNvPr id="82" name="TextBox 81"/>
          <p:cNvSpPr txBox="1"/>
          <p:nvPr/>
        </p:nvSpPr>
        <p:spPr>
          <a:xfrm>
            <a:off x="7924800" y="6019800"/>
            <a:ext cx="393700"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2s</a:t>
            </a:r>
          </a:p>
        </p:txBody>
      </p:sp>
      <p:sp>
        <p:nvSpPr>
          <p:cNvPr id="83" name="TextBox 82"/>
          <p:cNvSpPr txBox="1"/>
          <p:nvPr/>
        </p:nvSpPr>
        <p:spPr>
          <a:xfrm>
            <a:off x="914400" y="6400800"/>
            <a:ext cx="306388" cy="369888"/>
          </a:xfrm>
          <a:prstGeom prst="rect">
            <a:avLst/>
          </a:prstGeom>
          <a:noFill/>
        </p:spPr>
        <p:txBody>
          <a:bodyPr>
            <a:spAutoFit/>
          </a:bodyPr>
          <a:lstStyle/>
          <a:p>
            <a:pPr eaLnBrk="1" fontAlgn="auto" hangingPunct="1">
              <a:spcBef>
                <a:spcPts val="0"/>
              </a:spcBef>
              <a:spcAft>
                <a:spcPts val="0"/>
              </a:spcAft>
              <a:defRPr/>
            </a:pPr>
            <a:r>
              <a:rPr lang="en-US" b="1" dirty="0">
                <a:solidFill>
                  <a:schemeClr val="tx2">
                    <a:lumMod val="75000"/>
                  </a:schemeClr>
                </a:solidFill>
                <a:latin typeface="+mn-lt"/>
              </a:rPr>
              <a:t>C</a:t>
            </a:r>
          </a:p>
        </p:txBody>
      </p:sp>
      <p:sp>
        <p:nvSpPr>
          <p:cNvPr id="84" name="TextBox 83"/>
          <p:cNvSpPr txBox="1"/>
          <p:nvPr/>
        </p:nvSpPr>
        <p:spPr>
          <a:xfrm>
            <a:off x="7086600" y="6488113"/>
            <a:ext cx="339725" cy="369887"/>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O</a:t>
            </a:r>
          </a:p>
        </p:txBody>
      </p:sp>
      <p:sp>
        <p:nvSpPr>
          <p:cNvPr id="85" name="TextBox 84"/>
          <p:cNvSpPr txBox="1"/>
          <p:nvPr/>
        </p:nvSpPr>
        <p:spPr>
          <a:xfrm>
            <a:off x="4267200" y="6488113"/>
            <a:ext cx="460375" cy="369887"/>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CO</a:t>
            </a:r>
          </a:p>
        </p:txBody>
      </p:sp>
      <p:sp>
        <p:nvSpPr>
          <p:cNvPr id="86" name="TextBox 85"/>
          <p:cNvSpPr txBox="1"/>
          <p:nvPr/>
        </p:nvSpPr>
        <p:spPr>
          <a:xfrm>
            <a:off x="152400" y="2362200"/>
            <a:ext cx="544513"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 </a:t>
            </a:r>
            <a:r>
              <a:rPr lang="en-US" b="1" dirty="0" err="1">
                <a:solidFill>
                  <a:schemeClr val="tx2">
                    <a:lumMod val="75000"/>
                  </a:schemeClr>
                </a:solidFill>
                <a:latin typeface="+mn-lt"/>
              </a:rPr>
              <a:t>p</a:t>
            </a:r>
            <a:r>
              <a:rPr lang="en-US" b="1" baseline="-25000" dirty="0" err="1">
                <a:solidFill>
                  <a:schemeClr val="tx2">
                    <a:lumMod val="75000"/>
                  </a:schemeClr>
                </a:solidFill>
                <a:latin typeface="+mn-lt"/>
              </a:rPr>
              <a:t>x</a:t>
            </a:r>
            <a:endParaRPr lang="en-US" b="1" baseline="-25000" dirty="0">
              <a:solidFill>
                <a:schemeClr val="tx2">
                  <a:lumMod val="75000"/>
                </a:schemeClr>
              </a:solidFill>
              <a:latin typeface="+mn-lt"/>
            </a:endParaRPr>
          </a:p>
        </p:txBody>
      </p:sp>
      <p:sp>
        <p:nvSpPr>
          <p:cNvPr id="87" name="TextBox 86"/>
          <p:cNvSpPr txBox="1"/>
          <p:nvPr/>
        </p:nvSpPr>
        <p:spPr>
          <a:xfrm>
            <a:off x="838200" y="2362200"/>
            <a:ext cx="549275"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 </a:t>
            </a:r>
            <a:r>
              <a:rPr lang="en-US" b="1" dirty="0" err="1">
                <a:solidFill>
                  <a:schemeClr val="tx2">
                    <a:lumMod val="75000"/>
                  </a:schemeClr>
                </a:solidFill>
                <a:latin typeface="+mn-lt"/>
              </a:rPr>
              <a:t>p</a:t>
            </a:r>
            <a:r>
              <a:rPr lang="en-US" b="1" baseline="-25000" dirty="0" err="1">
                <a:solidFill>
                  <a:schemeClr val="tx2">
                    <a:lumMod val="75000"/>
                  </a:schemeClr>
                </a:solidFill>
                <a:latin typeface="+mn-lt"/>
              </a:rPr>
              <a:t>y</a:t>
            </a:r>
            <a:endParaRPr lang="en-US" b="1" baseline="-25000" dirty="0">
              <a:solidFill>
                <a:schemeClr val="tx2">
                  <a:lumMod val="75000"/>
                </a:schemeClr>
              </a:solidFill>
              <a:latin typeface="+mn-lt"/>
            </a:endParaRPr>
          </a:p>
        </p:txBody>
      </p:sp>
      <p:sp>
        <p:nvSpPr>
          <p:cNvPr id="88" name="TextBox 87"/>
          <p:cNvSpPr txBox="1"/>
          <p:nvPr/>
        </p:nvSpPr>
        <p:spPr>
          <a:xfrm>
            <a:off x="1447800" y="2362200"/>
            <a:ext cx="536575"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 </a:t>
            </a:r>
            <a:r>
              <a:rPr lang="en-US" b="1" dirty="0" err="1">
                <a:solidFill>
                  <a:schemeClr val="tx2">
                    <a:lumMod val="75000"/>
                  </a:schemeClr>
                </a:solidFill>
                <a:latin typeface="+mn-lt"/>
              </a:rPr>
              <a:t>p</a:t>
            </a:r>
            <a:r>
              <a:rPr lang="en-US" b="1" baseline="-25000" dirty="0" err="1">
                <a:solidFill>
                  <a:schemeClr val="tx2">
                    <a:lumMod val="75000"/>
                  </a:schemeClr>
                </a:solidFill>
                <a:latin typeface="+mn-lt"/>
              </a:rPr>
              <a:t>z</a:t>
            </a:r>
            <a:endParaRPr lang="en-US" b="1" baseline="-25000" dirty="0">
              <a:solidFill>
                <a:schemeClr val="tx2">
                  <a:lumMod val="75000"/>
                </a:schemeClr>
              </a:solidFill>
              <a:latin typeface="+mn-lt"/>
            </a:endParaRPr>
          </a:p>
        </p:txBody>
      </p:sp>
      <p:sp>
        <p:nvSpPr>
          <p:cNvPr id="89" name="TextBox 88"/>
          <p:cNvSpPr txBox="1"/>
          <p:nvPr/>
        </p:nvSpPr>
        <p:spPr>
          <a:xfrm>
            <a:off x="6477000" y="3352800"/>
            <a:ext cx="544513"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 </a:t>
            </a:r>
            <a:r>
              <a:rPr lang="en-US" b="1" dirty="0" err="1">
                <a:solidFill>
                  <a:schemeClr val="tx2">
                    <a:lumMod val="75000"/>
                  </a:schemeClr>
                </a:solidFill>
                <a:latin typeface="+mn-lt"/>
              </a:rPr>
              <a:t>p</a:t>
            </a:r>
            <a:r>
              <a:rPr lang="en-US" b="1" baseline="-25000" dirty="0" err="1">
                <a:solidFill>
                  <a:schemeClr val="tx2">
                    <a:lumMod val="75000"/>
                  </a:schemeClr>
                </a:solidFill>
                <a:latin typeface="+mn-lt"/>
              </a:rPr>
              <a:t>x</a:t>
            </a:r>
            <a:endParaRPr lang="en-US" b="1" baseline="-25000" dirty="0">
              <a:solidFill>
                <a:schemeClr val="tx2">
                  <a:lumMod val="75000"/>
                </a:schemeClr>
              </a:solidFill>
              <a:latin typeface="+mn-lt"/>
            </a:endParaRPr>
          </a:p>
        </p:txBody>
      </p:sp>
      <p:sp>
        <p:nvSpPr>
          <p:cNvPr id="90" name="TextBox 89"/>
          <p:cNvSpPr txBox="1"/>
          <p:nvPr/>
        </p:nvSpPr>
        <p:spPr>
          <a:xfrm>
            <a:off x="7162800" y="3352800"/>
            <a:ext cx="549275"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 </a:t>
            </a:r>
            <a:r>
              <a:rPr lang="en-US" b="1" dirty="0" err="1">
                <a:solidFill>
                  <a:schemeClr val="tx2">
                    <a:lumMod val="75000"/>
                  </a:schemeClr>
                </a:solidFill>
                <a:latin typeface="+mn-lt"/>
              </a:rPr>
              <a:t>p</a:t>
            </a:r>
            <a:r>
              <a:rPr lang="en-US" b="1" baseline="-25000" dirty="0" err="1">
                <a:solidFill>
                  <a:schemeClr val="tx2">
                    <a:lumMod val="75000"/>
                  </a:schemeClr>
                </a:solidFill>
                <a:latin typeface="+mn-lt"/>
              </a:rPr>
              <a:t>y</a:t>
            </a:r>
            <a:endParaRPr lang="en-US" b="1" baseline="-25000" dirty="0">
              <a:solidFill>
                <a:schemeClr val="tx2">
                  <a:lumMod val="75000"/>
                </a:schemeClr>
              </a:solidFill>
              <a:latin typeface="+mn-lt"/>
            </a:endParaRPr>
          </a:p>
        </p:txBody>
      </p:sp>
      <p:sp>
        <p:nvSpPr>
          <p:cNvPr id="91" name="TextBox 90"/>
          <p:cNvSpPr txBox="1"/>
          <p:nvPr/>
        </p:nvSpPr>
        <p:spPr>
          <a:xfrm>
            <a:off x="7772400" y="3352800"/>
            <a:ext cx="536575"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 </a:t>
            </a:r>
            <a:r>
              <a:rPr lang="en-US" b="1" dirty="0" err="1">
                <a:solidFill>
                  <a:schemeClr val="tx2">
                    <a:lumMod val="75000"/>
                  </a:schemeClr>
                </a:solidFill>
                <a:latin typeface="+mn-lt"/>
              </a:rPr>
              <a:t>p</a:t>
            </a:r>
            <a:r>
              <a:rPr lang="en-US" b="1" baseline="-25000" dirty="0" err="1">
                <a:solidFill>
                  <a:schemeClr val="tx2">
                    <a:lumMod val="75000"/>
                  </a:schemeClr>
                </a:solidFill>
                <a:latin typeface="+mn-lt"/>
              </a:rPr>
              <a:t>z</a:t>
            </a:r>
            <a:endParaRPr lang="en-US" b="1" baseline="-25000" dirty="0">
              <a:solidFill>
                <a:schemeClr val="tx2">
                  <a:lumMod val="75000"/>
                </a:schemeClr>
              </a:solidFill>
              <a:latin typeface="+mn-lt"/>
            </a:endParaRPr>
          </a:p>
        </p:txBody>
      </p:sp>
      <p:cxnSp>
        <p:nvCxnSpPr>
          <p:cNvPr id="93" name="Straight Connector 92"/>
          <p:cNvCxnSpPr/>
          <p:nvPr/>
        </p:nvCxnSpPr>
        <p:spPr>
          <a:xfrm>
            <a:off x="1295400" y="4572000"/>
            <a:ext cx="2819400" cy="6096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1295400" y="4572000"/>
            <a:ext cx="2895600" cy="18288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4648200" y="5181600"/>
            <a:ext cx="2514600" cy="10668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4724400" y="6249988"/>
            <a:ext cx="2438400" cy="150812"/>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2057400" y="990600"/>
            <a:ext cx="1981200" cy="12192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1943100" y="2247900"/>
            <a:ext cx="1828800" cy="17526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V="1">
            <a:off x="4381500" y="1181100"/>
            <a:ext cx="2209800" cy="18288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5029200" y="3200400"/>
            <a:ext cx="1371600" cy="8382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flipH="1" flipV="1">
            <a:off x="3659187" y="3884613"/>
            <a:ext cx="455613"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rot="5400000" flipH="1" flipV="1">
            <a:off x="3811587" y="3960813"/>
            <a:ext cx="455613" cy="1588"/>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rot="5400000" flipH="1" flipV="1">
            <a:off x="4344987" y="3884613"/>
            <a:ext cx="455613"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rot="5400000" flipH="1" flipV="1">
            <a:off x="4497387" y="3960813"/>
            <a:ext cx="455613" cy="1588"/>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rot="5400000" flipH="1" flipV="1">
            <a:off x="4040187" y="3046413"/>
            <a:ext cx="455613"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5400000" flipH="1" flipV="1">
            <a:off x="4192587" y="3122613"/>
            <a:ext cx="455613" cy="1588"/>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flipH="1" flipV="1">
            <a:off x="4000500" y="4000500"/>
            <a:ext cx="3200400" cy="16002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5400000" flipH="1" flipV="1">
            <a:off x="4533900" y="3314700"/>
            <a:ext cx="1981200" cy="17526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rot="16200000" flipH="1">
            <a:off x="990600" y="3200400"/>
            <a:ext cx="4114800" cy="21336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6200000" flipH="1">
            <a:off x="1714500" y="2781300"/>
            <a:ext cx="2819400" cy="19812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1371600" y="3124200"/>
            <a:ext cx="2667000" cy="14478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5400000" flipH="1" flipV="1">
            <a:off x="838200" y="1447800"/>
            <a:ext cx="3581400" cy="26670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16200000" flipV="1">
            <a:off x="3200400" y="2362200"/>
            <a:ext cx="5257800" cy="25146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rot="16200000" flipV="1">
            <a:off x="4305300" y="3467100"/>
            <a:ext cx="3048000" cy="23622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4431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533400" y="304800"/>
            <a:ext cx="73638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sz="3200" b="0" dirty="0" err="1">
                <a:solidFill>
                  <a:srgbClr val="FF0000"/>
                </a:solidFill>
                <a:latin typeface="+mn-lt"/>
              </a:rPr>
              <a:t>Wavefunctions</a:t>
            </a:r>
            <a:r>
              <a:rPr lang="en-AU" altLang="en-US" sz="3200" b="0" dirty="0">
                <a:solidFill>
                  <a:srgbClr val="FF0000"/>
                </a:solidFill>
                <a:latin typeface="+mn-lt"/>
              </a:rPr>
              <a:t> and Energies: Bonding in H</a:t>
            </a:r>
            <a:r>
              <a:rPr lang="en-AU" altLang="en-US" sz="3200" b="0" baseline="-25000" dirty="0">
                <a:solidFill>
                  <a:srgbClr val="FF0000"/>
                </a:solidFill>
                <a:latin typeface="+mn-lt"/>
              </a:rPr>
              <a:t>2</a:t>
            </a:r>
            <a:endParaRPr lang="en-AU" altLang="en-US" sz="3200" b="0" dirty="0">
              <a:solidFill>
                <a:srgbClr val="FF0000"/>
              </a:solidFill>
              <a:latin typeface="+mn-lt"/>
            </a:endParaRPr>
          </a:p>
        </p:txBody>
      </p:sp>
      <p:sp>
        <p:nvSpPr>
          <p:cNvPr id="4099" name="Text Box 3"/>
          <p:cNvSpPr txBox="1">
            <a:spLocks noChangeArrowheads="1"/>
          </p:cNvSpPr>
          <p:nvPr/>
        </p:nvSpPr>
        <p:spPr bwMode="auto">
          <a:xfrm>
            <a:off x="228600" y="1143000"/>
            <a:ext cx="8534400"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862013" indent="-404813"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sz="2000" b="0" dirty="0"/>
              <a:t>If we calculate the </a:t>
            </a:r>
            <a:r>
              <a:rPr lang="en-AU" altLang="en-US" sz="2000" b="0" dirty="0" err="1"/>
              <a:t>wavefunctions</a:t>
            </a:r>
            <a:r>
              <a:rPr lang="en-AU" altLang="en-US" sz="2000" b="0" dirty="0"/>
              <a:t> and allowed energies of a two proton, two electron system as a function of separation between the nuclei (the </a:t>
            </a:r>
            <a:r>
              <a:rPr lang="en-AU" altLang="en-US" sz="2000" b="0" u="sng" dirty="0"/>
              <a:t>bond length</a:t>
            </a:r>
            <a:r>
              <a:rPr lang="en-AU" altLang="en-US" sz="2000" b="0" dirty="0"/>
              <a:t>), then we see how two atoms are transformed into a molecule.</a:t>
            </a:r>
          </a:p>
          <a:p>
            <a:endParaRPr lang="en-AU" altLang="en-US" sz="2000" b="0" dirty="0"/>
          </a:p>
          <a:p>
            <a:r>
              <a:rPr lang="en-AU" altLang="en-US" sz="2000" b="0" dirty="0"/>
              <a:t>This calculation tells </a:t>
            </a:r>
            <a:r>
              <a:rPr lang="en-AU" altLang="en-US" sz="2000" b="0" dirty="0" smtClean="0"/>
              <a:t>us:</a:t>
            </a:r>
          </a:p>
          <a:p>
            <a:endParaRPr lang="en-AU" altLang="en-US" sz="2000" b="0" dirty="0"/>
          </a:p>
          <a:p>
            <a:pPr lvl="1">
              <a:buFontTx/>
              <a:buChar char="•"/>
            </a:pPr>
            <a:r>
              <a:rPr lang="en-AU" altLang="en-US" sz="2000" b="0" dirty="0">
                <a:solidFill>
                  <a:srgbClr val="FF0000"/>
                </a:solidFill>
              </a:rPr>
              <a:t>Whether a bond forms </a:t>
            </a:r>
            <a:r>
              <a:rPr lang="en-AU" altLang="en-US" sz="1800" b="0" dirty="0"/>
              <a:t>- Is the energy of the molecule lower than the two atoms</a:t>
            </a:r>
            <a:r>
              <a:rPr lang="en-AU" altLang="en-US" sz="1800" b="0" dirty="0" smtClean="0"/>
              <a:t>?</a:t>
            </a:r>
          </a:p>
          <a:p>
            <a:pPr lvl="1">
              <a:buFontTx/>
              <a:buChar char="•"/>
            </a:pPr>
            <a:endParaRPr lang="en-AU" altLang="en-US" sz="2000" b="0" dirty="0" smtClean="0">
              <a:solidFill>
                <a:srgbClr val="FF0000"/>
              </a:solidFill>
            </a:endParaRPr>
          </a:p>
          <a:p>
            <a:pPr lvl="1">
              <a:buFontTx/>
              <a:buChar char="•"/>
            </a:pPr>
            <a:r>
              <a:rPr lang="en-AU" altLang="en-US" sz="2000" b="0" dirty="0" smtClean="0">
                <a:solidFill>
                  <a:srgbClr val="FF0000"/>
                </a:solidFill>
              </a:rPr>
              <a:t>The </a:t>
            </a:r>
            <a:r>
              <a:rPr lang="en-AU" altLang="en-US" sz="2000" b="0" dirty="0">
                <a:solidFill>
                  <a:srgbClr val="FF0000"/>
                </a:solidFill>
              </a:rPr>
              <a:t>equilibrium bond length</a:t>
            </a:r>
            <a:r>
              <a:rPr lang="en-AU" altLang="en-US" sz="2000" b="0" dirty="0"/>
              <a:t> </a:t>
            </a:r>
            <a:r>
              <a:rPr lang="en-AU" altLang="en-US" sz="1800" b="0" dirty="0"/>
              <a:t>- What distance between the nuclei corresponds to the minimum in the energy?</a:t>
            </a:r>
            <a:endParaRPr lang="en-AU" altLang="en-US" sz="2000" b="0" dirty="0"/>
          </a:p>
          <a:p>
            <a:pPr lvl="1">
              <a:buFontTx/>
              <a:buChar char="•"/>
            </a:pPr>
            <a:r>
              <a:rPr lang="en-AU" altLang="en-US" sz="2000" b="0" dirty="0">
                <a:solidFill>
                  <a:srgbClr val="FF0000"/>
                </a:solidFill>
              </a:rPr>
              <a:t>The structure of the bond </a:t>
            </a:r>
            <a:r>
              <a:rPr lang="en-AU" altLang="en-US" sz="1800" b="0" dirty="0"/>
              <a:t>- What is the electron density (charge) distribution (</a:t>
            </a:r>
            <a:r>
              <a:rPr lang="en-AU" altLang="en-US" sz="2000" b="0" i="1" dirty="0" smtClean="0">
                <a:latin typeface="Symbol" panose="05050102010706020507" pitchFamily="18" charset="2"/>
              </a:rPr>
              <a:t>y </a:t>
            </a:r>
            <a:r>
              <a:rPr lang="en-AU" altLang="en-US" sz="1800" b="0" baseline="30000" dirty="0" smtClean="0"/>
              <a:t>2</a:t>
            </a:r>
            <a:r>
              <a:rPr lang="en-AU" altLang="en-US" sz="1800" b="0" dirty="0" smtClean="0"/>
              <a:t>)?</a:t>
            </a:r>
          </a:p>
          <a:p>
            <a:pPr lvl="1">
              <a:buFontTx/>
              <a:buChar char="•"/>
            </a:pPr>
            <a:endParaRPr lang="en-AU" altLang="en-US" sz="1800" b="0" dirty="0"/>
          </a:p>
          <a:p>
            <a:pPr lvl="1">
              <a:buFontTx/>
              <a:buChar char="•"/>
            </a:pPr>
            <a:r>
              <a:rPr lang="en-AU" altLang="en-US" sz="2000" b="0" dirty="0">
                <a:solidFill>
                  <a:srgbClr val="FF0000"/>
                </a:solidFill>
              </a:rPr>
              <a:t>Electronic properties of the molecules</a:t>
            </a:r>
            <a:r>
              <a:rPr lang="en-AU" altLang="en-US" sz="2000" b="0" dirty="0"/>
              <a:t> </a:t>
            </a:r>
            <a:r>
              <a:rPr lang="en-AU" altLang="en-US" sz="1800" b="0" dirty="0"/>
              <a:t>- Bond strength, spectroscopic transitions (colour…), dipole moment, </a:t>
            </a:r>
            <a:r>
              <a:rPr lang="en-AU" altLang="en-US" sz="1800" b="0" dirty="0" err="1"/>
              <a:t>polarizability</a:t>
            </a:r>
            <a:r>
              <a:rPr lang="en-AU" altLang="en-US" sz="1800" b="0" dirty="0"/>
              <a:t>, magnetic character...</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5"/>
          <p:cNvSpPr txBox="1">
            <a:spLocks noChangeArrowheads="1"/>
          </p:cNvSpPr>
          <p:nvPr/>
        </p:nvSpPr>
        <p:spPr bwMode="auto">
          <a:xfrm>
            <a:off x="1143000" y="228600"/>
            <a:ext cx="5187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Molecular Orbital Theory of Carbon Monoxide </a:t>
            </a:r>
            <a:r>
              <a:rPr lang="en-US" altLang="en-US" sz="1800">
                <a:latin typeface="Symbol" panose="05050102010706020507" pitchFamily="18" charset="2"/>
              </a:rPr>
              <a:t>s</a:t>
            </a:r>
            <a:r>
              <a:rPr lang="en-US" altLang="en-US" sz="1800"/>
              <a:t>-only </a:t>
            </a:r>
          </a:p>
        </p:txBody>
      </p:sp>
      <p:cxnSp>
        <p:nvCxnSpPr>
          <p:cNvPr id="7" name="Straight Connector 6"/>
          <p:cNvCxnSpPr/>
          <p:nvPr/>
        </p:nvCxnSpPr>
        <p:spPr>
          <a:xfrm>
            <a:off x="4191000" y="64008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114800" y="51816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162800" y="62484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62000" y="45720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733800" y="40386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19600" y="40386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038600" y="31242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657600" y="20574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19600" y="20574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038600" y="9906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8600" y="22098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38200" y="22098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447800" y="22098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477000" y="32004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086600" y="32004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696200" y="32004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5400000" flipH="1" flipV="1">
            <a:off x="915988" y="2057400"/>
            <a:ext cx="455612"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flipH="1" flipV="1">
            <a:off x="230187" y="2055813"/>
            <a:ext cx="455613"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5400000" flipH="1" flipV="1">
            <a:off x="7164387" y="3046413"/>
            <a:ext cx="455613"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5400000" flipH="1" flipV="1">
            <a:off x="7697787" y="3046413"/>
            <a:ext cx="455613"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5400000" flipH="1" flipV="1">
            <a:off x="6402387" y="3046413"/>
            <a:ext cx="455613"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5400000" flipH="1" flipV="1">
            <a:off x="7088187" y="6094413"/>
            <a:ext cx="455613"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flipH="1" flipV="1">
            <a:off x="687387" y="4418013"/>
            <a:ext cx="455613"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5400000" flipH="1" flipV="1">
            <a:off x="4116387" y="6246813"/>
            <a:ext cx="455613"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5400000" flipH="1" flipV="1">
            <a:off x="4040187" y="5027613"/>
            <a:ext cx="455613"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rot="5400000" flipH="1" flipV="1">
            <a:off x="839787" y="4494213"/>
            <a:ext cx="455613" cy="1588"/>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5400000" flipH="1" flipV="1">
            <a:off x="7240587" y="6170613"/>
            <a:ext cx="455613" cy="1588"/>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5400000" flipH="1" flipV="1">
            <a:off x="6554787" y="3122613"/>
            <a:ext cx="455613" cy="1588"/>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5400000" flipH="1" flipV="1">
            <a:off x="4192587" y="5103813"/>
            <a:ext cx="455613" cy="1588"/>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5400000" flipH="1" flipV="1">
            <a:off x="4268787" y="6323013"/>
            <a:ext cx="455613" cy="1588"/>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228600" y="1295400"/>
            <a:ext cx="476250"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 p</a:t>
            </a:r>
          </a:p>
        </p:txBody>
      </p:sp>
      <p:sp>
        <p:nvSpPr>
          <p:cNvPr id="80" name="TextBox 79"/>
          <p:cNvSpPr txBox="1"/>
          <p:nvPr/>
        </p:nvSpPr>
        <p:spPr>
          <a:xfrm>
            <a:off x="8305800" y="2895600"/>
            <a:ext cx="476250"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 p</a:t>
            </a:r>
          </a:p>
        </p:txBody>
      </p:sp>
      <p:sp>
        <p:nvSpPr>
          <p:cNvPr id="81" name="TextBox 80"/>
          <p:cNvSpPr txBox="1"/>
          <p:nvPr/>
        </p:nvSpPr>
        <p:spPr>
          <a:xfrm>
            <a:off x="152400" y="4343400"/>
            <a:ext cx="446088"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 s</a:t>
            </a:r>
          </a:p>
        </p:txBody>
      </p:sp>
      <p:sp>
        <p:nvSpPr>
          <p:cNvPr id="82" name="TextBox 81"/>
          <p:cNvSpPr txBox="1"/>
          <p:nvPr/>
        </p:nvSpPr>
        <p:spPr>
          <a:xfrm>
            <a:off x="7924800" y="6019800"/>
            <a:ext cx="393700"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2s</a:t>
            </a:r>
          </a:p>
        </p:txBody>
      </p:sp>
      <p:sp>
        <p:nvSpPr>
          <p:cNvPr id="83" name="TextBox 82"/>
          <p:cNvSpPr txBox="1"/>
          <p:nvPr/>
        </p:nvSpPr>
        <p:spPr>
          <a:xfrm>
            <a:off x="914400" y="6400800"/>
            <a:ext cx="306388" cy="369888"/>
          </a:xfrm>
          <a:prstGeom prst="rect">
            <a:avLst/>
          </a:prstGeom>
          <a:noFill/>
        </p:spPr>
        <p:txBody>
          <a:bodyPr>
            <a:spAutoFit/>
          </a:bodyPr>
          <a:lstStyle/>
          <a:p>
            <a:pPr eaLnBrk="1" fontAlgn="auto" hangingPunct="1">
              <a:spcBef>
                <a:spcPts val="0"/>
              </a:spcBef>
              <a:spcAft>
                <a:spcPts val="0"/>
              </a:spcAft>
              <a:defRPr/>
            </a:pPr>
            <a:r>
              <a:rPr lang="en-US" b="1" dirty="0">
                <a:solidFill>
                  <a:schemeClr val="tx2">
                    <a:lumMod val="75000"/>
                  </a:schemeClr>
                </a:solidFill>
                <a:latin typeface="+mn-lt"/>
              </a:rPr>
              <a:t>C</a:t>
            </a:r>
          </a:p>
        </p:txBody>
      </p:sp>
      <p:sp>
        <p:nvSpPr>
          <p:cNvPr id="84" name="TextBox 83"/>
          <p:cNvSpPr txBox="1"/>
          <p:nvPr/>
        </p:nvSpPr>
        <p:spPr>
          <a:xfrm>
            <a:off x="7086600" y="6488113"/>
            <a:ext cx="339725" cy="369887"/>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O</a:t>
            </a:r>
          </a:p>
        </p:txBody>
      </p:sp>
      <p:sp>
        <p:nvSpPr>
          <p:cNvPr id="85" name="TextBox 84"/>
          <p:cNvSpPr txBox="1"/>
          <p:nvPr/>
        </p:nvSpPr>
        <p:spPr>
          <a:xfrm>
            <a:off x="4267200" y="6488113"/>
            <a:ext cx="460375" cy="369887"/>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CO</a:t>
            </a:r>
          </a:p>
        </p:txBody>
      </p:sp>
      <p:sp>
        <p:nvSpPr>
          <p:cNvPr id="86" name="TextBox 85"/>
          <p:cNvSpPr txBox="1"/>
          <p:nvPr/>
        </p:nvSpPr>
        <p:spPr>
          <a:xfrm>
            <a:off x="152400" y="2362200"/>
            <a:ext cx="544513"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 </a:t>
            </a:r>
            <a:r>
              <a:rPr lang="en-US" b="1" dirty="0" err="1">
                <a:solidFill>
                  <a:schemeClr val="tx2">
                    <a:lumMod val="75000"/>
                  </a:schemeClr>
                </a:solidFill>
                <a:latin typeface="+mn-lt"/>
              </a:rPr>
              <a:t>p</a:t>
            </a:r>
            <a:r>
              <a:rPr lang="en-US" b="1" baseline="-25000" dirty="0" err="1">
                <a:solidFill>
                  <a:schemeClr val="tx2">
                    <a:lumMod val="75000"/>
                  </a:schemeClr>
                </a:solidFill>
                <a:latin typeface="+mn-lt"/>
              </a:rPr>
              <a:t>x</a:t>
            </a:r>
            <a:endParaRPr lang="en-US" b="1" baseline="-25000" dirty="0">
              <a:solidFill>
                <a:schemeClr val="tx2">
                  <a:lumMod val="75000"/>
                </a:schemeClr>
              </a:solidFill>
              <a:latin typeface="+mn-lt"/>
            </a:endParaRPr>
          </a:p>
        </p:txBody>
      </p:sp>
      <p:sp>
        <p:nvSpPr>
          <p:cNvPr id="87" name="TextBox 86"/>
          <p:cNvSpPr txBox="1"/>
          <p:nvPr/>
        </p:nvSpPr>
        <p:spPr>
          <a:xfrm>
            <a:off x="838200" y="2362200"/>
            <a:ext cx="549275"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 </a:t>
            </a:r>
            <a:r>
              <a:rPr lang="en-US" b="1" dirty="0" err="1">
                <a:solidFill>
                  <a:schemeClr val="tx2">
                    <a:lumMod val="75000"/>
                  </a:schemeClr>
                </a:solidFill>
                <a:latin typeface="+mn-lt"/>
              </a:rPr>
              <a:t>p</a:t>
            </a:r>
            <a:r>
              <a:rPr lang="en-US" b="1" baseline="-25000" dirty="0" err="1">
                <a:solidFill>
                  <a:schemeClr val="tx2">
                    <a:lumMod val="75000"/>
                  </a:schemeClr>
                </a:solidFill>
                <a:latin typeface="+mn-lt"/>
              </a:rPr>
              <a:t>y</a:t>
            </a:r>
            <a:endParaRPr lang="en-US" b="1" baseline="-25000" dirty="0">
              <a:solidFill>
                <a:schemeClr val="tx2">
                  <a:lumMod val="75000"/>
                </a:schemeClr>
              </a:solidFill>
              <a:latin typeface="+mn-lt"/>
            </a:endParaRPr>
          </a:p>
        </p:txBody>
      </p:sp>
      <p:sp>
        <p:nvSpPr>
          <p:cNvPr id="88" name="TextBox 87"/>
          <p:cNvSpPr txBox="1"/>
          <p:nvPr/>
        </p:nvSpPr>
        <p:spPr>
          <a:xfrm>
            <a:off x="1447800" y="2362200"/>
            <a:ext cx="536575"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 </a:t>
            </a:r>
            <a:r>
              <a:rPr lang="en-US" b="1" dirty="0" err="1">
                <a:solidFill>
                  <a:schemeClr val="tx2">
                    <a:lumMod val="75000"/>
                  </a:schemeClr>
                </a:solidFill>
                <a:latin typeface="+mn-lt"/>
              </a:rPr>
              <a:t>p</a:t>
            </a:r>
            <a:r>
              <a:rPr lang="en-US" b="1" baseline="-25000" dirty="0" err="1">
                <a:solidFill>
                  <a:schemeClr val="tx2">
                    <a:lumMod val="75000"/>
                  </a:schemeClr>
                </a:solidFill>
                <a:latin typeface="+mn-lt"/>
              </a:rPr>
              <a:t>z</a:t>
            </a:r>
            <a:endParaRPr lang="en-US" b="1" baseline="-25000" dirty="0">
              <a:solidFill>
                <a:schemeClr val="tx2">
                  <a:lumMod val="75000"/>
                </a:schemeClr>
              </a:solidFill>
              <a:latin typeface="+mn-lt"/>
            </a:endParaRPr>
          </a:p>
        </p:txBody>
      </p:sp>
      <p:sp>
        <p:nvSpPr>
          <p:cNvPr id="89" name="TextBox 88"/>
          <p:cNvSpPr txBox="1"/>
          <p:nvPr/>
        </p:nvSpPr>
        <p:spPr>
          <a:xfrm>
            <a:off x="6477000" y="3352800"/>
            <a:ext cx="544513"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 </a:t>
            </a:r>
            <a:r>
              <a:rPr lang="en-US" b="1" dirty="0" err="1">
                <a:solidFill>
                  <a:schemeClr val="tx2">
                    <a:lumMod val="75000"/>
                  </a:schemeClr>
                </a:solidFill>
                <a:latin typeface="+mn-lt"/>
              </a:rPr>
              <a:t>p</a:t>
            </a:r>
            <a:r>
              <a:rPr lang="en-US" b="1" baseline="-25000" dirty="0" err="1">
                <a:solidFill>
                  <a:schemeClr val="tx2">
                    <a:lumMod val="75000"/>
                  </a:schemeClr>
                </a:solidFill>
                <a:latin typeface="+mn-lt"/>
              </a:rPr>
              <a:t>x</a:t>
            </a:r>
            <a:endParaRPr lang="en-US" b="1" baseline="-25000" dirty="0">
              <a:solidFill>
                <a:schemeClr val="tx2">
                  <a:lumMod val="75000"/>
                </a:schemeClr>
              </a:solidFill>
              <a:latin typeface="+mn-lt"/>
            </a:endParaRPr>
          </a:p>
        </p:txBody>
      </p:sp>
      <p:sp>
        <p:nvSpPr>
          <p:cNvPr id="90" name="TextBox 89"/>
          <p:cNvSpPr txBox="1"/>
          <p:nvPr/>
        </p:nvSpPr>
        <p:spPr>
          <a:xfrm>
            <a:off x="7162800" y="3352800"/>
            <a:ext cx="549275"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 </a:t>
            </a:r>
            <a:r>
              <a:rPr lang="en-US" b="1" dirty="0" err="1">
                <a:solidFill>
                  <a:schemeClr val="tx2">
                    <a:lumMod val="75000"/>
                  </a:schemeClr>
                </a:solidFill>
                <a:latin typeface="+mn-lt"/>
              </a:rPr>
              <a:t>p</a:t>
            </a:r>
            <a:r>
              <a:rPr lang="en-US" b="1" baseline="-25000" dirty="0" err="1">
                <a:solidFill>
                  <a:schemeClr val="tx2">
                    <a:lumMod val="75000"/>
                  </a:schemeClr>
                </a:solidFill>
                <a:latin typeface="+mn-lt"/>
              </a:rPr>
              <a:t>y</a:t>
            </a:r>
            <a:endParaRPr lang="en-US" b="1" baseline="-25000" dirty="0">
              <a:solidFill>
                <a:schemeClr val="tx2">
                  <a:lumMod val="75000"/>
                </a:schemeClr>
              </a:solidFill>
              <a:latin typeface="+mn-lt"/>
            </a:endParaRPr>
          </a:p>
        </p:txBody>
      </p:sp>
      <p:sp>
        <p:nvSpPr>
          <p:cNvPr id="91" name="TextBox 90"/>
          <p:cNvSpPr txBox="1"/>
          <p:nvPr/>
        </p:nvSpPr>
        <p:spPr>
          <a:xfrm>
            <a:off x="7772400" y="3352800"/>
            <a:ext cx="536575"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 </a:t>
            </a:r>
            <a:r>
              <a:rPr lang="en-US" b="1" dirty="0" err="1">
                <a:solidFill>
                  <a:schemeClr val="tx2">
                    <a:lumMod val="75000"/>
                  </a:schemeClr>
                </a:solidFill>
                <a:latin typeface="+mn-lt"/>
              </a:rPr>
              <a:t>p</a:t>
            </a:r>
            <a:r>
              <a:rPr lang="en-US" b="1" baseline="-25000" dirty="0" err="1">
                <a:solidFill>
                  <a:schemeClr val="tx2">
                    <a:lumMod val="75000"/>
                  </a:schemeClr>
                </a:solidFill>
                <a:latin typeface="+mn-lt"/>
              </a:rPr>
              <a:t>z</a:t>
            </a:r>
            <a:endParaRPr lang="en-US" b="1" baseline="-25000" dirty="0">
              <a:solidFill>
                <a:schemeClr val="tx2">
                  <a:lumMod val="75000"/>
                </a:schemeClr>
              </a:solidFill>
              <a:latin typeface="+mn-lt"/>
            </a:endParaRPr>
          </a:p>
        </p:txBody>
      </p:sp>
      <p:cxnSp>
        <p:nvCxnSpPr>
          <p:cNvPr id="93" name="Straight Connector 92"/>
          <p:cNvCxnSpPr/>
          <p:nvPr/>
        </p:nvCxnSpPr>
        <p:spPr>
          <a:xfrm>
            <a:off x="1295400" y="4572000"/>
            <a:ext cx="2819400" cy="6096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1295400" y="4572000"/>
            <a:ext cx="2895600" cy="18288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4648200" y="5181600"/>
            <a:ext cx="2514600" cy="10668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4724400" y="6249988"/>
            <a:ext cx="2438400" cy="150812"/>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2057400" y="990600"/>
            <a:ext cx="1981200" cy="12192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1943100" y="2247900"/>
            <a:ext cx="1828800" cy="17526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V="1">
            <a:off x="4381500" y="1181100"/>
            <a:ext cx="2209800" cy="18288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5029200" y="3200400"/>
            <a:ext cx="1371600" cy="8382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flipH="1" flipV="1">
            <a:off x="3659187" y="3884613"/>
            <a:ext cx="455613"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rot="5400000" flipH="1" flipV="1">
            <a:off x="3811587" y="3960813"/>
            <a:ext cx="455613" cy="1588"/>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rot="5400000" flipH="1" flipV="1">
            <a:off x="4344987" y="3884613"/>
            <a:ext cx="455613"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rot="5400000" flipH="1" flipV="1">
            <a:off x="4497387" y="3960813"/>
            <a:ext cx="455613" cy="1588"/>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rot="5400000" flipH="1" flipV="1">
            <a:off x="4040187" y="3046413"/>
            <a:ext cx="455613"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5400000" flipH="1" flipV="1">
            <a:off x="4192587" y="3122613"/>
            <a:ext cx="455613" cy="1588"/>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flipH="1" flipV="1">
            <a:off x="4000500" y="4000500"/>
            <a:ext cx="3200400" cy="16002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5400000" flipH="1" flipV="1">
            <a:off x="4533900" y="3314700"/>
            <a:ext cx="1981200" cy="17526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rot="16200000" flipH="1">
            <a:off x="990600" y="3200400"/>
            <a:ext cx="4114800" cy="21336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6200000" flipH="1">
            <a:off x="1714500" y="2781300"/>
            <a:ext cx="2819400" cy="19812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1371600" y="3124200"/>
            <a:ext cx="2667000" cy="14478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5400000" flipH="1" flipV="1">
            <a:off x="838200" y="1447800"/>
            <a:ext cx="3581400" cy="26670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16200000" flipV="1">
            <a:off x="3200400" y="2362200"/>
            <a:ext cx="5257800" cy="25146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rot="16200000" flipV="1">
            <a:off x="4305300" y="3467100"/>
            <a:ext cx="3048000" cy="23622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graphicFrame>
        <p:nvGraphicFramePr>
          <p:cNvPr id="15428" name="Object 2"/>
          <p:cNvGraphicFramePr>
            <a:graphicFrameLocks noChangeAspect="1"/>
          </p:cNvGraphicFramePr>
          <p:nvPr/>
        </p:nvGraphicFramePr>
        <p:xfrm>
          <a:off x="3733800" y="2362200"/>
          <a:ext cx="1104900" cy="381000"/>
        </p:xfrm>
        <a:graphic>
          <a:graphicData uri="http://schemas.openxmlformats.org/presentationml/2006/ole">
            <mc:AlternateContent xmlns:mc="http://schemas.openxmlformats.org/markup-compatibility/2006">
              <mc:Choice xmlns:v="urn:schemas-microsoft-com:vml" Requires="v">
                <p:oleObj spid="_x0000_s3084" name="Document" r:id="rId3" imgW="1104900" imgH="381000" progId="ChemWindow.Document">
                  <p:embed/>
                </p:oleObj>
              </mc:Choice>
              <mc:Fallback>
                <p:oleObj name="Document" r:id="rId3" imgW="1104900" imgH="381000" progId="ChemWindow.Documen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362200"/>
                        <a:ext cx="11049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29" name="Object 3"/>
          <p:cNvGraphicFramePr>
            <a:graphicFrameLocks noChangeAspect="1"/>
          </p:cNvGraphicFramePr>
          <p:nvPr/>
        </p:nvGraphicFramePr>
        <p:xfrm>
          <a:off x="2819400" y="3200400"/>
          <a:ext cx="942975" cy="647700"/>
        </p:xfrm>
        <a:graphic>
          <a:graphicData uri="http://schemas.openxmlformats.org/presentationml/2006/ole">
            <mc:AlternateContent xmlns:mc="http://schemas.openxmlformats.org/markup-compatibility/2006">
              <mc:Choice xmlns:v="urn:schemas-microsoft-com:vml" Requires="v">
                <p:oleObj spid="_x0000_s3085" name="Document" r:id="rId5" imgW="942975" imgH="647700" progId="ChemWindow.Document">
                  <p:embed/>
                </p:oleObj>
              </mc:Choice>
              <mc:Fallback>
                <p:oleObj name="Document" r:id="rId5" imgW="942975" imgH="647700" progId="ChemWindow.Document">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3200400"/>
                        <a:ext cx="94297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30" name="Object 4"/>
          <p:cNvGraphicFramePr>
            <a:graphicFrameLocks noChangeAspect="1"/>
          </p:cNvGraphicFramePr>
          <p:nvPr/>
        </p:nvGraphicFramePr>
        <p:xfrm>
          <a:off x="5029200" y="3200400"/>
          <a:ext cx="885825" cy="804863"/>
        </p:xfrm>
        <a:graphic>
          <a:graphicData uri="http://schemas.openxmlformats.org/presentationml/2006/ole">
            <mc:AlternateContent xmlns:mc="http://schemas.openxmlformats.org/markup-compatibility/2006">
              <mc:Choice xmlns:v="urn:schemas-microsoft-com:vml" Requires="v">
                <p:oleObj spid="_x0000_s3086" name="Document" r:id="rId7" imgW="933450" imgH="847725" progId="ChemWindow.Document">
                  <p:embed/>
                </p:oleObj>
              </mc:Choice>
              <mc:Fallback>
                <p:oleObj name="Document" r:id="rId7" imgW="933450" imgH="847725" progId="ChemWindow.Document">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9200" y="3200400"/>
                        <a:ext cx="885825" cy="8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31" name="Object 8"/>
          <p:cNvGraphicFramePr>
            <a:graphicFrameLocks noChangeAspect="1"/>
          </p:cNvGraphicFramePr>
          <p:nvPr/>
        </p:nvGraphicFramePr>
        <p:xfrm>
          <a:off x="3962400" y="4191000"/>
          <a:ext cx="865188" cy="614363"/>
        </p:xfrm>
        <a:graphic>
          <a:graphicData uri="http://schemas.openxmlformats.org/presentationml/2006/ole">
            <mc:AlternateContent xmlns:mc="http://schemas.openxmlformats.org/markup-compatibility/2006">
              <mc:Choice xmlns:v="urn:schemas-microsoft-com:vml" Requires="v">
                <p:oleObj spid="_x0000_s3087" name="Document" r:id="rId9" imgW="657225" imgH="466725" progId="ChemWindow.Document">
                  <p:embed/>
                </p:oleObj>
              </mc:Choice>
              <mc:Fallback>
                <p:oleObj name="Document" r:id="rId9" imgW="657225" imgH="466725" progId="ChemWindow.Document">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62400" y="4191000"/>
                        <a:ext cx="865188"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32" name="Object 9"/>
          <p:cNvGraphicFramePr>
            <a:graphicFrameLocks noChangeAspect="1"/>
          </p:cNvGraphicFramePr>
          <p:nvPr/>
        </p:nvGraphicFramePr>
        <p:xfrm>
          <a:off x="4114800" y="5410200"/>
          <a:ext cx="738188" cy="612775"/>
        </p:xfrm>
        <a:graphic>
          <a:graphicData uri="http://schemas.openxmlformats.org/presentationml/2006/ole">
            <mc:AlternateContent xmlns:mc="http://schemas.openxmlformats.org/markup-compatibility/2006">
              <mc:Choice xmlns:v="urn:schemas-microsoft-com:vml" Requires="v">
                <p:oleObj spid="_x0000_s3088" name="Document" r:id="rId11" imgW="561975" imgH="466725" progId="ChemWindow.Document">
                  <p:embed/>
                </p:oleObj>
              </mc:Choice>
              <mc:Fallback>
                <p:oleObj name="Document" r:id="rId11" imgW="561975" imgH="466725" progId="ChemWindow.Document">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14800" y="5410200"/>
                        <a:ext cx="738188"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469406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457200" y="762000"/>
            <a:ext cx="86868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sz="1400"/>
              <a:t> MO:                   1   	       2       	   3       	   4          5</a:t>
            </a:r>
          </a:p>
          <a:p>
            <a:pPr eaLnBrk="1" hangingPunct="1">
              <a:spcBef>
                <a:spcPct val="0"/>
              </a:spcBef>
              <a:buFontTx/>
              <a:buNone/>
            </a:pPr>
            <a:r>
              <a:rPr lang="nl-NL" altLang="en-US" sz="1400"/>
              <a:t>  Eigenvalues:      -1.47101   -0.76014   -0.59361   -0.59361   -0.47876</a:t>
            </a:r>
          </a:p>
          <a:p>
            <a:pPr eaLnBrk="1" hangingPunct="1">
              <a:spcBef>
                <a:spcPct val="0"/>
              </a:spcBef>
              <a:buFontTx/>
              <a:buNone/>
            </a:pPr>
            <a:r>
              <a:rPr lang="en-US" altLang="en-US" sz="1400"/>
              <a:t>         (ev):   	      -40.02831  -20.68440  -16.15283  -16.15283  -13.02781</a:t>
            </a:r>
          </a:p>
          <a:p>
            <a:pPr eaLnBrk="1" hangingPunct="1">
              <a:spcBef>
                <a:spcPct val="0"/>
              </a:spcBef>
              <a:buFontTx/>
              <a:buNone/>
            </a:pPr>
            <a:endParaRPr lang="en-US" altLang="en-US" sz="1400"/>
          </a:p>
          <a:p>
            <a:pPr eaLnBrk="1" hangingPunct="1">
              <a:spcBef>
                <a:spcPct val="0"/>
              </a:spcBef>
              <a:buFontTx/>
              <a:buNone/>
            </a:pPr>
            <a:r>
              <a:rPr lang="en-US" altLang="en-US" sz="1400"/>
              <a:t>                      	        A1                A1         E1y                E1x        A1 </a:t>
            </a:r>
          </a:p>
          <a:p>
            <a:pPr eaLnBrk="1" hangingPunct="1">
              <a:spcBef>
                <a:spcPct val="0"/>
              </a:spcBef>
              <a:buFontTx/>
              <a:buNone/>
            </a:pPr>
            <a:r>
              <a:rPr lang="en-US" altLang="en-US" sz="1400"/>
              <a:t>   1 C1    S         0.40617   -0.56410    0.00000    0.00000   -0.66059</a:t>
            </a:r>
          </a:p>
          <a:p>
            <a:pPr eaLnBrk="1" hangingPunct="1">
              <a:spcBef>
                <a:spcPct val="0"/>
              </a:spcBef>
              <a:buFontTx/>
              <a:buNone/>
            </a:pPr>
            <a:r>
              <a:rPr lang="fr-FR" altLang="en-US" sz="1400"/>
              <a:t>   2 C1    PX        0.00000    0.00000   -0.00230    0.51582    0.00000</a:t>
            </a:r>
          </a:p>
          <a:p>
            <a:pPr eaLnBrk="1" hangingPunct="1">
              <a:spcBef>
                <a:spcPct val="0"/>
              </a:spcBef>
              <a:buFontTx/>
              <a:buNone/>
            </a:pPr>
            <a:r>
              <a:rPr lang="pl-PL" altLang="en-US" sz="1400"/>
              <a:t>   3 C1    PY        0.00000    0.00000   -0.51582   -0.00230    0.00000</a:t>
            </a:r>
          </a:p>
          <a:p>
            <a:pPr eaLnBrk="1" hangingPunct="1">
              <a:spcBef>
                <a:spcPct val="0"/>
              </a:spcBef>
              <a:buFontTx/>
              <a:buNone/>
            </a:pPr>
            <a:r>
              <a:rPr lang="pl-PL" altLang="en-US" sz="1400"/>
              <a:t>   4 C1    PZ       -0.33883    0.07726    0.00000    0.00000   -0.58792</a:t>
            </a:r>
          </a:p>
          <a:p>
            <a:pPr eaLnBrk="1" hangingPunct="1">
              <a:spcBef>
                <a:spcPct val="0"/>
              </a:spcBef>
              <a:buFontTx/>
              <a:buNone/>
            </a:pPr>
            <a:r>
              <a:rPr lang="pt-BR" altLang="en-US" sz="1400"/>
              <a:t>   5 O1    S         0.82117    0.48423    0.00000    0.00000   -0.03727</a:t>
            </a:r>
          </a:p>
          <a:p>
            <a:pPr eaLnBrk="1" hangingPunct="1">
              <a:spcBef>
                <a:spcPct val="0"/>
              </a:spcBef>
              <a:buFontTx/>
              <a:buNone/>
            </a:pPr>
            <a:r>
              <a:rPr lang="pt-BR" altLang="en-US" sz="1400"/>
              <a:t>   6 O1    PX        0.00000    0.00000   -0.00382    0.85669    0.00000</a:t>
            </a:r>
          </a:p>
          <a:p>
            <a:pPr eaLnBrk="1" hangingPunct="1">
              <a:spcBef>
                <a:spcPct val="0"/>
              </a:spcBef>
              <a:buFontTx/>
              <a:buNone/>
            </a:pPr>
            <a:r>
              <a:rPr lang="pl-PL" altLang="en-US" sz="1400"/>
              <a:t>   7 O1    PY        0.00000    0.00000   -0.85669   -0.00382    0.00000</a:t>
            </a:r>
          </a:p>
          <a:p>
            <a:pPr eaLnBrk="1" hangingPunct="1">
              <a:spcBef>
                <a:spcPct val="0"/>
              </a:spcBef>
              <a:buFontTx/>
              <a:buNone/>
            </a:pPr>
            <a:r>
              <a:rPr lang="pt-BR" altLang="en-US" sz="1400"/>
              <a:t>   8 O1    PZ        0.21426   -0.66433    0.00000    0.00000    0.46538</a:t>
            </a:r>
          </a:p>
          <a:p>
            <a:pPr eaLnBrk="1" hangingPunct="1">
              <a:spcBef>
                <a:spcPct val="0"/>
              </a:spcBef>
              <a:buFontTx/>
              <a:buNone/>
            </a:pPr>
            <a:endParaRPr lang="en-US" altLang="en-US" sz="1400"/>
          </a:p>
          <a:p>
            <a:pPr eaLnBrk="1" hangingPunct="1">
              <a:spcBef>
                <a:spcPct val="0"/>
              </a:spcBef>
              <a:buFontTx/>
              <a:buNone/>
            </a:pPr>
            <a:r>
              <a:rPr lang="en-US" altLang="en-US" sz="1400"/>
              <a:t>  MO:                            6              7                    8</a:t>
            </a:r>
          </a:p>
          <a:p>
            <a:pPr eaLnBrk="1" hangingPunct="1">
              <a:spcBef>
                <a:spcPct val="0"/>
              </a:spcBef>
              <a:buFontTx/>
              <a:buNone/>
            </a:pPr>
            <a:r>
              <a:rPr lang="en-US" altLang="en-US" sz="1400"/>
              <a:t>  Eigenvalues:       0.03675    0.03675    0.22350</a:t>
            </a:r>
          </a:p>
          <a:p>
            <a:pPr eaLnBrk="1" hangingPunct="1">
              <a:spcBef>
                <a:spcPct val="0"/>
              </a:spcBef>
              <a:buFontTx/>
              <a:buNone/>
            </a:pPr>
            <a:r>
              <a:rPr lang="en-US" altLang="en-US" sz="1400"/>
              <a:t>         (ev):              0.99990    0.99990    6.08170</a:t>
            </a:r>
          </a:p>
          <a:p>
            <a:pPr eaLnBrk="1" hangingPunct="1">
              <a:spcBef>
                <a:spcPct val="0"/>
              </a:spcBef>
              <a:buFontTx/>
              <a:buNone/>
            </a:pPr>
            <a:endParaRPr lang="en-US" altLang="en-US" sz="1400"/>
          </a:p>
          <a:p>
            <a:pPr eaLnBrk="1" hangingPunct="1">
              <a:spcBef>
                <a:spcPct val="0"/>
              </a:spcBef>
              <a:buFontTx/>
              <a:buNone/>
            </a:pPr>
            <a:r>
              <a:rPr lang="en-US" altLang="en-US" sz="1400"/>
              <a:t>                                 E1y             E1x        A1 </a:t>
            </a:r>
          </a:p>
          <a:p>
            <a:pPr eaLnBrk="1" hangingPunct="1">
              <a:spcBef>
                <a:spcPct val="0"/>
              </a:spcBef>
              <a:buFontTx/>
              <a:buNone/>
            </a:pPr>
            <a:r>
              <a:rPr lang="en-US" altLang="en-US" sz="1400"/>
              <a:t>   1 C1    S         0.00000    0.00000   -0.28361</a:t>
            </a:r>
          </a:p>
          <a:p>
            <a:pPr eaLnBrk="1" hangingPunct="1">
              <a:spcBef>
                <a:spcPct val="0"/>
              </a:spcBef>
              <a:buFontTx/>
              <a:buNone/>
            </a:pPr>
            <a:r>
              <a:rPr lang="fr-FR" altLang="en-US" sz="1400"/>
              <a:t>   2 C1    PX        0.00040    0.85670    0.00000</a:t>
            </a:r>
          </a:p>
          <a:p>
            <a:pPr eaLnBrk="1" hangingPunct="1">
              <a:spcBef>
                <a:spcPct val="0"/>
              </a:spcBef>
              <a:buFontTx/>
              <a:buNone/>
            </a:pPr>
            <a:r>
              <a:rPr lang="pl-PL" altLang="en-US" sz="1400"/>
              <a:t>   3 C1    PY        0.85670   -0.00040    0.00000</a:t>
            </a:r>
          </a:p>
          <a:p>
            <a:pPr eaLnBrk="1" hangingPunct="1">
              <a:spcBef>
                <a:spcPct val="0"/>
              </a:spcBef>
              <a:buFontTx/>
              <a:buNone/>
            </a:pPr>
            <a:r>
              <a:rPr lang="pl-PL" altLang="en-US" sz="1400"/>
              <a:t>   4 C1    PZ        0.00000    0.00000    0.73046</a:t>
            </a:r>
          </a:p>
          <a:p>
            <a:pPr eaLnBrk="1" hangingPunct="1">
              <a:spcBef>
                <a:spcPct val="0"/>
              </a:spcBef>
              <a:buFontTx/>
              <a:buNone/>
            </a:pPr>
            <a:r>
              <a:rPr lang="pt-BR" altLang="en-US" sz="1400"/>
              <a:t>   5 O1    S         0.00000    0.00000    0.29969</a:t>
            </a:r>
          </a:p>
          <a:p>
            <a:pPr eaLnBrk="1" hangingPunct="1">
              <a:spcBef>
                <a:spcPct val="0"/>
              </a:spcBef>
              <a:buFontTx/>
              <a:buNone/>
            </a:pPr>
            <a:r>
              <a:rPr lang="pt-BR" altLang="en-US" sz="1400"/>
              <a:t>   6 O1    PX       -0.00024   -0.51582    0.00000</a:t>
            </a:r>
          </a:p>
          <a:p>
            <a:pPr eaLnBrk="1" hangingPunct="1">
              <a:spcBef>
                <a:spcPct val="0"/>
              </a:spcBef>
              <a:buFontTx/>
              <a:buNone/>
            </a:pPr>
            <a:r>
              <a:rPr lang="pl-PL" altLang="en-US" sz="1400"/>
              <a:t>   7 O1    PY       -0.51582    0.00024    0.00000</a:t>
            </a:r>
          </a:p>
          <a:p>
            <a:pPr eaLnBrk="1" hangingPunct="1">
              <a:spcBef>
                <a:spcPct val="0"/>
              </a:spcBef>
              <a:buFontTx/>
              <a:buNone/>
            </a:pPr>
            <a:r>
              <a:rPr lang="pt-BR" altLang="en-US" sz="1400"/>
              <a:t>   8 O1    PZ        0.00000    0.00000    0.54422</a:t>
            </a:r>
          </a:p>
        </p:txBody>
      </p:sp>
      <p:sp>
        <p:nvSpPr>
          <p:cNvPr id="16387" name="TextBox 4"/>
          <p:cNvSpPr txBox="1">
            <a:spLocks noChangeArrowheads="1"/>
          </p:cNvSpPr>
          <p:nvPr/>
        </p:nvSpPr>
        <p:spPr bwMode="auto">
          <a:xfrm>
            <a:off x="2667000" y="228600"/>
            <a:ext cx="1455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solidFill>
                  <a:srgbClr val="FF0000"/>
                </a:solidFill>
              </a:rPr>
              <a:t>WWSD? </a:t>
            </a:r>
          </a:p>
        </p:txBody>
      </p:sp>
      <p:sp>
        <p:nvSpPr>
          <p:cNvPr id="6" name="TextBox 5"/>
          <p:cNvSpPr txBox="1">
            <a:spLocks noChangeArrowheads="1"/>
          </p:cNvSpPr>
          <p:nvPr/>
        </p:nvSpPr>
        <p:spPr bwMode="auto">
          <a:xfrm>
            <a:off x="4343400" y="228600"/>
            <a:ext cx="3884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solidFill>
                  <a:srgbClr val="FF0000"/>
                </a:solidFill>
              </a:rPr>
              <a:t>What Would Spartan Do?</a:t>
            </a:r>
          </a:p>
        </p:txBody>
      </p:sp>
    </p:spTree>
    <p:extLst>
      <p:ext uri="{BB962C8B-B14F-4D97-AF65-F5344CB8AC3E}">
        <p14:creationId xmlns:p14="http://schemas.microsoft.com/office/powerpoint/2010/main" val="42817426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5"/>
          <p:cNvSpPr txBox="1">
            <a:spLocks noChangeArrowheads="1"/>
          </p:cNvSpPr>
          <p:nvPr/>
        </p:nvSpPr>
        <p:spPr bwMode="auto">
          <a:xfrm>
            <a:off x="1143000" y="228600"/>
            <a:ext cx="7275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Photoelectron Spectrum of Carbon Monoxide and Molecular Orbital Theory</a:t>
            </a:r>
          </a:p>
        </p:txBody>
      </p:sp>
      <p:cxnSp>
        <p:nvCxnSpPr>
          <p:cNvPr id="7" name="Straight Connector 6"/>
          <p:cNvCxnSpPr/>
          <p:nvPr/>
        </p:nvCxnSpPr>
        <p:spPr>
          <a:xfrm>
            <a:off x="4114800" y="63246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114800" y="52578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733800" y="39624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19600" y="39624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114800" y="25146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733800" y="17526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95800" y="17526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038600" y="9906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5400000" flipH="1" flipV="1">
            <a:off x="4040187" y="6170613"/>
            <a:ext cx="455613"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5400000" flipH="1" flipV="1">
            <a:off x="4040187" y="5103813"/>
            <a:ext cx="455613"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5400000" flipH="1" flipV="1">
            <a:off x="3659187" y="3808413"/>
            <a:ext cx="455613"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5400000" flipH="1" flipV="1">
            <a:off x="4344987" y="3808413"/>
            <a:ext cx="455613"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rot="5400000" flipH="1" flipV="1">
            <a:off x="4040187" y="2436813"/>
            <a:ext cx="455613"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5400000" flipH="1" flipV="1">
            <a:off x="4192587" y="2436813"/>
            <a:ext cx="455613" cy="1588"/>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rot="5400000" flipH="1" flipV="1">
            <a:off x="3811587" y="3884613"/>
            <a:ext cx="455613" cy="1588"/>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5400000" flipH="1" flipV="1">
            <a:off x="4497387" y="3884613"/>
            <a:ext cx="455613" cy="1588"/>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5400000" flipH="1" flipV="1">
            <a:off x="4192587" y="5180013"/>
            <a:ext cx="455613" cy="1588"/>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5400000" flipH="1" flipV="1">
            <a:off x="4192587" y="6246813"/>
            <a:ext cx="455613" cy="1588"/>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4267200" y="6488113"/>
            <a:ext cx="460375" cy="369887"/>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CO</a:t>
            </a:r>
          </a:p>
        </p:txBody>
      </p:sp>
      <p:sp>
        <p:nvSpPr>
          <p:cNvPr id="58" name="TextBox 57"/>
          <p:cNvSpPr txBox="1"/>
          <p:nvPr/>
        </p:nvSpPr>
        <p:spPr>
          <a:xfrm>
            <a:off x="2743200" y="2286000"/>
            <a:ext cx="403225"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A</a:t>
            </a:r>
            <a:r>
              <a:rPr lang="en-US" b="1" baseline="-25000" dirty="0">
                <a:solidFill>
                  <a:schemeClr val="tx2">
                    <a:lumMod val="75000"/>
                  </a:schemeClr>
                </a:solidFill>
                <a:latin typeface="+mn-lt"/>
              </a:rPr>
              <a:t>1</a:t>
            </a:r>
          </a:p>
        </p:txBody>
      </p:sp>
      <p:sp>
        <p:nvSpPr>
          <p:cNvPr id="70" name="TextBox 69"/>
          <p:cNvSpPr txBox="1"/>
          <p:nvPr/>
        </p:nvSpPr>
        <p:spPr>
          <a:xfrm>
            <a:off x="2667000" y="5105400"/>
            <a:ext cx="403225"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A</a:t>
            </a:r>
            <a:r>
              <a:rPr lang="en-US" b="1" baseline="-25000" dirty="0">
                <a:solidFill>
                  <a:schemeClr val="tx2">
                    <a:lumMod val="75000"/>
                  </a:schemeClr>
                </a:solidFill>
                <a:latin typeface="+mn-lt"/>
              </a:rPr>
              <a:t>1</a:t>
            </a:r>
          </a:p>
        </p:txBody>
      </p:sp>
      <p:sp>
        <p:nvSpPr>
          <p:cNvPr id="92" name="TextBox 91"/>
          <p:cNvSpPr txBox="1"/>
          <p:nvPr/>
        </p:nvSpPr>
        <p:spPr>
          <a:xfrm>
            <a:off x="2667000" y="6096000"/>
            <a:ext cx="403225"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A</a:t>
            </a:r>
            <a:r>
              <a:rPr lang="en-US" b="1" baseline="-25000" dirty="0">
                <a:solidFill>
                  <a:schemeClr val="tx2">
                    <a:lumMod val="75000"/>
                  </a:schemeClr>
                </a:solidFill>
                <a:latin typeface="+mn-lt"/>
              </a:rPr>
              <a:t>1</a:t>
            </a:r>
          </a:p>
        </p:txBody>
      </p:sp>
      <p:sp>
        <p:nvSpPr>
          <p:cNvPr id="93" name="TextBox 92"/>
          <p:cNvSpPr txBox="1"/>
          <p:nvPr/>
        </p:nvSpPr>
        <p:spPr>
          <a:xfrm>
            <a:off x="2743200" y="762000"/>
            <a:ext cx="403225"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A</a:t>
            </a:r>
            <a:r>
              <a:rPr lang="en-US" b="1" baseline="-25000" dirty="0">
                <a:solidFill>
                  <a:schemeClr val="tx2">
                    <a:lumMod val="75000"/>
                  </a:schemeClr>
                </a:solidFill>
                <a:latin typeface="+mn-lt"/>
              </a:rPr>
              <a:t>1</a:t>
            </a:r>
          </a:p>
        </p:txBody>
      </p:sp>
      <p:sp>
        <p:nvSpPr>
          <p:cNvPr id="94" name="TextBox 93"/>
          <p:cNvSpPr txBox="1"/>
          <p:nvPr/>
        </p:nvSpPr>
        <p:spPr>
          <a:xfrm>
            <a:off x="2743200" y="1524000"/>
            <a:ext cx="374650" cy="369888"/>
          </a:xfrm>
          <a:prstGeom prst="rect">
            <a:avLst/>
          </a:prstGeom>
          <a:noFill/>
        </p:spPr>
        <p:txBody>
          <a:bodyPr>
            <a:spAutoFit/>
          </a:bodyPr>
          <a:lstStyle/>
          <a:p>
            <a:pPr eaLnBrk="1" fontAlgn="auto" hangingPunct="1">
              <a:spcBef>
                <a:spcPts val="0"/>
              </a:spcBef>
              <a:spcAft>
                <a:spcPts val="0"/>
              </a:spcAft>
              <a:defRPr/>
            </a:pPr>
            <a:r>
              <a:rPr lang="en-US" b="1" dirty="0">
                <a:solidFill>
                  <a:schemeClr val="tx2">
                    <a:lumMod val="75000"/>
                  </a:schemeClr>
                </a:solidFill>
                <a:latin typeface="+mn-lt"/>
              </a:rPr>
              <a:t>E</a:t>
            </a:r>
            <a:r>
              <a:rPr lang="en-US" b="1" baseline="-25000" dirty="0">
                <a:solidFill>
                  <a:schemeClr val="tx2">
                    <a:lumMod val="75000"/>
                  </a:schemeClr>
                </a:solidFill>
                <a:latin typeface="+mn-lt"/>
              </a:rPr>
              <a:t>1</a:t>
            </a:r>
          </a:p>
        </p:txBody>
      </p:sp>
      <p:sp>
        <p:nvSpPr>
          <p:cNvPr id="95" name="TextBox 94"/>
          <p:cNvSpPr txBox="1"/>
          <p:nvPr/>
        </p:nvSpPr>
        <p:spPr>
          <a:xfrm>
            <a:off x="2743200" y="3733800"/>
            <a:ext cx="374650" cy="369888"/>
          </a:xfrm>
          <a:prstGeom prst="rect">
            <a:avLst/>
          </a:prstGeom>
          <a:noFill/>
        </p:spPr>
        <p:txBody>
          <a:bodyPr>
            <a:spAutoFit/>
          </a:bodyPr>
          <a:lstStyle/>
          <a:p>
            <a:pPr eaLnBrk="1" fontAlgn="auto" hangingPunct="1">
              <a:spcBef>
                <a:spcPts val="0"/>
              </a:spcBef>
              <a:spcAft>
                <a:spcPts val="0"/>
              </a:spcAft>
              <a:defRPr/>
            </a:pPr>
            <a:r>
              <a:rPr lang="en-US" b="1" dirty="0">
                <a:solidFill>
                  <a:schemeClr val="tx2">
                    <a:lumMod val="75000"/>
                  </a:schemeClr>
                </a:solidFill>
                <a:latin typeface="+mn-lt"/>
              </a:rPr>
              <a:t>E</a:t>
            </a:r>
            <a:r>
              <a:rPr lang="en-US" b="1" baseline="-25000" dirty="0">
                <a:solidFill>
                  <a:schemeClr val="tx2">
                    <a:lumMod val="75000"/>
                  </a:schemeClr>
                </a:solidFill>
                <a:latin typeface="+mn-lt"/>
              </a:rPr>
              <a:t>1</a:t>
            </a:r>
          </a:p>
        </p:txBody>
      </p:sp>
      <p:sp>
        <p:nvSpPr>
          <p:cNvPr id="96" name="TextBox 95"/>
          <p:cNvSpPr txBox="1"/>
          <p:nvPr/>
        </p:nvSpPr>
        <p:spPr>
          <a:xfrm>
            <a:off x="2057400" y="762000"/>
            <a:ext cx="457200" cy="369888"/>
          </a:xfrm>
          <a:prstGeom prst="rect">
            <a:avLst/>
          </a:prstGeom>
          <a:noFill/>
        </p:spPr>
        <p:txBody>
          <a:bodyPr>
            <a:spAutoFit/>
          </a:bodyPr>
          <a:lstStyle/>
          <a:p>
            <a:pPr eaLnBrk="1" fontAlgn="auto" hangingPunct="1">
              <a:spcBef>
                <a:spcPts val="0"/>
              </a:spcBef>
              <a:spcAft>
                <a:spcPts val="0"/>
              </a:spcAft>
              <a:defRPr/>
            </a:pPr>
            <a:r>
              <a:rPr lang="en-US" b="1" dirty="0">
                <a:solidFill>
                  <a:schemeClr val="tx2">
                    <a:lumMod val="75000"/>
                  </a:schemeClr>
                </a:solidFill>
                <a:latin typeface="Symbol" pitchFamily="18" charset="2"/>
              </a:rPr>
              <a:t>s*</a:t>
            </a:r>
            <a:endParaRPr lang="en-US" b="1" baseline="-25000" dirty="0">
              <a:solidFill>
                <a:schemeClr val="tx2">
                  <a:lumMod val="75000"/>
                </a:schemeClr>
              </a:solidFill>
              <a:latin typeface="Symbol" pitchFamily="18" charset="2"/>
            </a:endParaRPr>
          </a:p>
        </p:txBody>
      </p:sp>
      <p:sp>
        <p:nvSpPr>
          <p:cNvPr id="97" name="TextBox 96"/>
          <p:cNvSpPr txBox="1"/>
          <p:nvPr/>
        </p:nvSpPr>
        <p:spPr>
          <a:xfrm>
            <a:off x="2057400" y="2209800"/>
            <a:ext cx="457200" cy="369888"/>
          </a:xfrm>
          <a:prstGeom prst="rect">
            <a:avLst/>
          </a:prstGeom>
          <a:noFill/>
        </p:spPr>
        <p:txBody>
          <a:bodyPr>
            <a:spAutoFit/>
          </a:bodyPr>
          <a:lstStyle/>
          <a:p>
            <a:pPr eaLnBrk="1" fontAlgn="auto" hangingPunct="1">
              <a:spcBef>
                <a:spcPts val="0"/>
              </a:spcBef>
              <a:spcAft>
                <a:spcPts val="0"/>
              </a:spcAft>
              <a:defRPr/>
            </a:pPr>
            <a:r>
              <a:rPr lang="en-US" b="1" dirty="0">
                <a:solidFill>
                  <a:schemeClr val="tx2">
                    <a:lumMod val="75000"/>
                  </a:schemeClr>
                </a:solidFill>
                <a:latin typeface="Symbol" pitchFamily="18" charset="2"/>
              </a:rPr>
              <a:t>s*</a:t>
            </a:r>
            <a:endParaRPr lang="en-US" b="1" baseline="-25000" dirty="0">
              <a:solidFill>
                <a:schemeClr val="tx2">
                  <a:lumMod val="75000"/>
                </a:schemeClr>
              </a:solidFill>
              <a:latin typeface="Symbol" pitchFamily="18" charset="2"/>
            </a:endParaRPr>
          </a:p>
        </p:txBody>
      </p:sp>
      <p:sp>
        <p:nvSpPr>
          <p:cNvPr id="98" name="TextBox 97"/>
          <p:cNvSpPr txBox="1"/>
          <p:nvPr/>
        </p:nvSpPr>
        <p:spPr>
          <a:xfrm>
            <a:off x="2057400" y="5029200"/>
            <a:ext cx="374650" cy="369888"/>
          </a:xfrm>
          <a:prstGeom prst="rect">
            <a:avLst/>
          </a:prstGeom>
          <a:noFill/>
        </p:spPr>
        <p:txBody>
          <a:bodyPr>
            <a:spAutoFit/>
          </a:bodyPr>
          <a:lstStyle/>
          <a:p>
            <a:pPr eaLnBrk="1" fontAlgn="auto" hangingPunct="1">
              <a:spcBef>
                <a:spcPts val="0"/>
              </a:spcBef>
              <a:spcAft>
                <a:spcPts val="0"/>
              </a:spcAft>
              <a:defRPr/>
            </a:pPr>
            <a:r>
              <a:rPr lang="en-US" b="1" dirty="0">
                <a:solidFill>
                  <a:schemeClr val="tx2">
                    <a:lumMod val="75000"/>
                  </a:schemeClr>
                </a:solidFill>
                <a:latin typeface="Symbol" pitchFamily="18" charset="2"/>
              </a:rPr>
              <a:t>s</a:t>
            </a:r>
            <a:endParaRPr lang="en-US" b="1" baseline="-25000" dirty="0">
              <a:solidFill>
                <a:schemeClr val="tx2">
                  <a:lumMod val="75000"/>
                </a:schemeClr>
              </a:solidFill>
              <a:latin typeface="Symbol" pitchFamily="18" charset="2"/>
            </a:endParaRPr>
          </a:p>
        </p:txBody>
      </p:sp>
      <p:sp>
        <p:nvSpPr>
          <p:cNvPr id="99" name="TextBox 98"/>
          <p:cNvSpPr txBox="1"/>
          <p:nvPr/>
        </p:nvSpPr>
        <p:spPr>
          <a:xfrm>
            <a:off x="2057400" y="6019800"/>
            <a:ext cx="374650" cy="369888"/>
          </a:xfrm>
          <a:prstGeom prst="rect">
            <a:avLst/>
          </a:prstGeom>
          <a:noFill/>
        </p:spPr>
        <p:txBody>
          <a:bodyPr>
            <a:spAutoFit/>
          </a:bodyPr>
          <a:lstStyle/>
          <a:p>
            <a:pPr eaLnBrk="1" fontAlgn="auto" hangingPunct="1">
              <a:spcBef>
                <a:spcPts val="0"/>
              </a:spcBef>
              <a:spcAft>
                <a:spcPts val="0"/>
              </a:spcAft>
              <a:defRPr/>
            </a:pPr>
            <a:r>
              <a:rPr lang="en-US" b="1" dirty="0">
                <a:solidFill>
                  <a:schemeClr val="tx2">
                    <a:lumMod val="75000"/>
                  </a:schemeClr>
                </a:solidFill>
                <a:latin typeface="Symbol" pitchFamily="18" charset="2"/>
              </a:rPr>
              <a:t>s</a:t>
            </a:r>
            <a:endParaRPr lang="en-US" b="1" baseline="-25000" dirty="0">
              <a:solidFill>
                <a:schemeClr val="tx2">
                  <a:lumMod val="75000"/>
                </a:schemeClr>
              </a:solidFill>
              <a:latin typeface="Symbol" pitchFamily="18" charset="2"/>
            </a:endParaRPr>
          </a:p>
        </p:txBody>
      </p:sp>
      <p:sp>
        <p:nvSpPr>
          <p:cNvPr id="100" name="TextBox 99"/>
          <p:cNvSpPr txBox="1"/>
          <p:nvPr/>
        </p:nvSpPr>
        <p:spPr>
          <a:xfrm>
            <a:off x="2057400" y="1524000"/>
            <a:ext cx="533400" cy="369888"/>
          </a:xfrm>
          <a:prstGeom prst="rect">
            <a:avLst/>
          </a:prstGeom>
          <a:noFill/>
        </p:spPr>
        <p:txBody>
          <a:bodyPr>
            <a:spAutoFit/>
          </a:bodyPr>
          <a:lstStyle/>
          <a:p>
            <a:pPr eaLnBrk="1" fontAlgn="auto" hangingPunct="1">
              <a:spcBef>
                <a:spcPts val="0"/>
              </a:spcBef>
              <a:spcAft>
                <a:spcPts val="0"/>
              </a:spcAft>
              <a:defRPr/>
            </a:pPr>
            <a:r>
              <a:rPr lang="en-US" b="1" dirty="0">
                <a:solidFill>
                  <a:schemeClr val="tx2">
                    <a:lumMod val="75000"/>
                  </a:schemeClr>
                </a:solidFill>
                <a:latin typeface="Symbol" pitchFamily="18" charset="2"/>
              </a:rPr>
              <a:t>p*</a:t>
            </a:r>
            <a:endParaRPr lang="en-US" b="1" baseline="-25000" dirty="0">
              <a:solidFill>
                <a:schemeClr val="tx2">
                  <a:lumMod val="75000"/>
                </a:schemeClr>
              </a:solidFill>
              <a:latin typeface="Symbol" pitchFamily="18" charset="2"/>
            </a:endParaRPr>
          </a:p>
        </p:txBody>
      </p:sp>
      <p:sp>
        <p:nvSpPr>
          <p:cNvPr id="101" name="TextBox 100"/>
          <p:cNvSpPr txBox="1"/>
          <p:nvPr/>
        </p:nvSpPr>
        <p:spPr>
          <a:xfrm>
            <a:off x="2057400" y="3733800"/>
            <a:ext cx="374650" cy="369888"/>
          </a:xfrm>
          <a:prstGeom prst="rect">
            <a:avLst/>
          </a:prstGeom>
          <a:noFill/>
        </p:spPr>
        <p:txBody>
          <a:bodyPr>
            <a:spAutoFit/>
          </a:bodyPr>
          <a:lstStyle/>
          <a:p>
            <a:pPr eaLnBrk="1" fontAlgn="auto" hangingPunct="1">
              <a:spcBef>
                <a:spcPts val="0"/>
              </a:spcBef>
              <a:spcAft>
                <a:spcPts val="0"/>
              </a:spcAft>
              <a:defRPr/>
            </a:pPr>
            <a:r>
              <a:rPr lang="en-US" b="1" dirty="0">
                <a:solidFill>
                  <a:schemeClr val="tx2">
                    <a:lumMod val="75000"/>
                  </a:schemeClr>
                </a:solidFill>
                <a:latin typeface="Symbol" pitchFamily="18" charset="2"/>
              </a:rPr>
              <a:t>p</a:t>
            </a:r>
            <a:endParaRPr lang="en-US" b="1" baseline="-25000" dirty="0">
              <a:solidFill>
                <a:schemeClr val="tx2">
                  <a:lumMod val="75000"/>
                </a:schemeClr>
              </a:solidFill>
              <a:latin typeface="Symbol" pitchFamily="18" charset="2"/>
            </a:endParaRP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l="43138" t="36992" r="43529" b="39594"/>
          <a:stretch>
            <a:fillRect/>
          </a:stretch>
        </p:blipFill>
        <p:spPr bwMode="auto">
          <a:xfrm>
            <a:off x="4953000" y="5486400"/>
            <a:ext cx="1295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l="40588" t="35690" r="40588" b="38293"/>
          <a:stretch>
            <a:fillRect/>
          </a:stretch>
        </p:blipFill>
        <p:spPr bwMode="auto">
          <a:xfrm>
            <a:off x="4953000" y="4343400"/>
            <a:ext cx="1524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5"/>
          <p:cNvPicPr>
            <a:picLocks noChangeAspect="1" noChangeArrowheads="1"/>
          </p:cNvPicPr>
          <p:nvPr/>
        </p:nvPicPr>
        <p:blipFill>
          <a:blip r:embed="rId4">
            <a:extLst>
              <a:ext uri="{28A0092B-C50C-407E-A947-70E740481C1C}">
                <a14:useLocalDpi xmlns:a14="http://schemas.microsoft.com/office/drawing/2010/main" val="0"/>
              </a:ext>
            </a:extLst>
          </a:blip>
          <a:srcRect l="39020" t="35690" r="40588" b="38293"/>
          <a:stretch>
            <a:fillRect/>
          </a:stretch>
        </p:blipFill>
        <p:spPr bwMode="auto">
          <a:xfrm>
            <a:off x="5105400" y="1981200"/>
            <a:ext cx="13874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p:cNvPicPr>
            <a:picLocks noChangeAspect="1" noChangeArrowheads="1"/>
          </p:cNvPicPr>
          <p:nvPr/>
        </p:nvPicPr>
        <p:blipFill>
          <a:blip r:embed="rId5">
            <a:extLst>
              <a:ext uri="{28A0092B-C50C-407E-A947-70E740481C1C}">
                <a14:useLocalDpi xmlns:a14="http://schemas.microsoft.com/office/drawing/2010/main" val="0"/>
              </a:ext>
            </a:extLst>
          </a:blip>
          <a:srcRect l="42157" t="36992" r="42157" b="39594"/>
          <a:stretch>
            <a:fillRect/>
          </a:stretch>
        </p:blipFill>
        <p:spPr bwMode="auto">
          <a:xfrm>
            <a:off x="5105400" y="3352800"/>
            <a:ext cx="12192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p:cNvPicPr>
            <a:picLocks noChangeAspect="1" noChangeArrowheads="1"/>
          </p:cNvPicPr>
          <p:nvPr/>
        </p:nvPicPr>
        <p:blipFill>
          <a:blip r:embed="rId6">
            <a:extLst>
              <a:ext uri="{28A0092B-C50C-407E-A947-70E740481C1C}">
                <a14:useLocalDpi xmlns:a14="http://schemas.microsoft.com/office/drawing/2010/main" val="0"/>
              </a:ext>
            </a:extLst>
          </a:blip>
          <a:srcRect l="42157" t="35690" r="42157" b="39594"/>
          <a:stretch>
            <a:fillRect/>
          </a:stretch>
        </p:blipFill>
        <p:spPr bwMode="auto">
          <a:xfrm>
            <a:off x="6477000" y="3352800"/>
            <a:ext cx="12192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2085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79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79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37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5"/>
          <p:cNvSpPr txBox="1">
            <a:spLocks noChangeArrowheads="1"/>
          </p:cNvSpPr>
          <p:nvPr/>
        </p:nvSpPr>
        <p:spPr bwMode="auto">
          <a:xfrm>
            <a:off x="1143000" y="228600"/>
            <a:ext cx="7275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Photoelectron Spectrum of Carbon Monoxide and Molecular Orbital Theory</a:t>
            </a:r>
          </a:p>
        </p:txBody>
      </p:sp>
      <p:cxnSp>
        <p:nvCxnSpPr>
          <p:cNvPr id="7" name="Straight Connector 6"/>
          <p:cNvCxnSpPr/>
          <p:nvPr/>
        </p:nvCxnSpPr>
        <p:spPr>
          <a:xfrm>
            <a:off x="4114800" y="63246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114800" y="52578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733800" y="39624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19600" y="39624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114800" y="25146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733800" y="17526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95800" y="17526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038600" y="9906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5400000" flipH="1" flipV="1">
            <a:off x="4040187" y="6170613"/>
            <a:ext cx="455613"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5400000" flipH="1" flipV="1">
            <a:off x="4040187" y="5103813"/>
            <a:ext cx="455613"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5400000" flipH="1" flipV="1">
            <a:off x="3659187" y="3808413"/>
            <a:ext cx="455613"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5400000" flipH="1" flipV="1">
            <a:off x="4344987" y="3808413"/>
            <a:ext cx="455613"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rot="5400000" flipH="1" flipV="1">
            <a:off x="4040187" y="2436813"/>
            <a:ext cx="455613"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5400000" flipH="1" flipV="1">
            <a:off x="4192587" y="2436813"/>
            <a:ext cx="455613" cy="1588"/>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rot="5400000" flipH="1" flipV="1">
            <a:off x="3811587" y="3884613"/>
            <a:ext cx="455613" cy="1588"/>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5400000" flipH="1" flipV="1">
            <a:off x="4497387" y="3884613"/>
            <a:ext cx="455613" cy="1588"/>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5400000" flipH="1" flipV="1">
            <a:off x="4192587" y="5180013"/>
            <a:ext cx="455613" cy="1588"/>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5400000" flipH="1" flipV="1">
            <a:off x="4192587" y="6246813"/>
            <a:ext cx="455613" cy="1588"/>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4267200" y="6488113"/>
            <a:ext cx="460375" cy="369887"/>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CO</a:t>
            </a:r>
          </a:p>
        </p:txBody>
      </p:sp>
      <p:pic>
        <p:nvPicPr>
          <p:cNvPr id="184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981200"/>
            <a:ext cx="267652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Rectangle 52"/>
          <p:cNvSpPr/>
          <p:nvPr/>
        </p:nvSpPr>
        <p:spPr>
          <a:xfrm>
            <a:off x="3352800" y="2057400"/>
            <a:ext cx="4800600" cy="838200"/>
          </a:xfrm>
          <a:prstGeom prst="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4" name="Rectangle 53"/>
          <p:cNvSpPr/>
          <p:nvPr/>
        </p:nvSpPr>
        <p:spPr>
          <a:xfrm>
            <a:off x="3352800" y="3505200"/>
            <a:ext cx="4800600" cy="990600"/>
          </a:xfrm>
          <a:prstGeom prst="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5" name="Rectangle 54"/>
          <p:cNvSpPr/>
          <p:nvPr/>
        </p:nvSpPr>
        <p:spPr>
          <a:xfrm>
            <a:off x="3352800" y="4876800"/>
            <a:ext cx="4800600" cy="838200"/>
          </a:xfrm>
          <a:prstGeom prst="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6" name="Rectangle 55"/>
          <p:cNvSpPr/>
          <p:nvPr/>
        </p:nvSpPr>
        <p:spPr>
          <a:xfrm>
            <a:off x="3352800" y="5867400"/>
            <a:ext cx="4800600" cy="838200"/>
          </a:xfrm>
          <a:prstGeom prst="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8" name="TextBox 57"/>
          <p:cNvSpPr txBox="1"/>
          <p:nvPr/>
        </p:nvSpPr>
        <p:spPr>
          <a:xfrm>
            <a:off x="2743200" y="2286000"/>
            <a:ext cx="403225"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A</a:t>
            </a:r>
            <a:r>
              <a:rPr lang="en-US" b="1" baseline="-25000" dirty="0">
                <a:solidFill>
                  <a:schemeClr val="tx2">
                    <a:lumMod val="75000"/>
                  </a:schemeClr>
                </a:solidFill>
                <a:latin typeface="+mn-lt"/>
              </a:rPr>
              <a:t>1</a:t>
            </a:r>
          </a:p>
        </p:txBody>
      </p:sp>
      <p:sp>
        <p:nvSpPr>
          <p:cNvPr id="70" name="TextBox 69"/>
          <p:cNvSpPr txBox="1"/>
          <p:nvPr/>
        </p:nvSpPr>
        <p:spPr>
          <a:xfrm>
            <a:off x="2667000" y="5105400"/>
            <a:ext cx="403225"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A</a:t>
            </a:r>
            <a:r>
              <a:rPr lang="en-US" b="1" baseline="-25000" dirty="0">
                <a:solidFill>
                  <a:schemeClr val="tx2">
                    <a:lumMod val="75000"/>
                  </a:schemeClr>
                </a:solidFill>
                <a:latin typeface="+mn-lt"/>
              </a:rPr>
              <a:t>1</a:t>
            </a:r>
          </a:p>
        </p:txBody>
      </p:sp>
      <p:sp>
        <p:nvSpPr>
          <p:cNvPr id="92" name="TextBox 91"/>
          <p:cNvSpPr txBox="1"/>
          <p:nvPr/>
        </p:nvSpPr>
        <p:spPr>
          <a:xfrm>
            <a:off x="2667000" y="6096000"/>
            <a:ext cx="403225"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A</a:t>
            </a:r>
            <a:r>
              <a:rPr lang="en-US" b="1" baseline="-25000" dirty="0">
                <a:solidFill>
                  <a:schemeClr val="tx2">
                    <a:lumMod val="75000"/>
                  </a:schemeClr>
                </a:solidFill>
                <a:latin typeface="+mn-lt"/>
              </a:rPr>
              <a:t>1</a:t>
            </a:r>
          </a:p>
        </p:txBody>
      </p:sp>
      <p:sp>
        <p:nvSpPr>
          <p:cNvPr id="93" name="TextBox 92"/>
          <p:cNvSpPr txBox="1"/>
          <p:nvPr/>
        </p:nvSpPr>
        <p:spPr>
          <a:xfrm>
            <a:off x="2743200" y="762000"/>
            <a:ext cx="403225"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A</a:t>
            </a:r>
            <a:r>
              <a:rPr lang="en-US" b="1" baseline="-25000" dirty="0">
                <a:solidFill>
                  <a:schemeClr val="tx2">
                    <a:lumMod val="75000"/>
                  </a:schemeClr>
                </a:solidFill>
                <a:latin typeface="+mn-lt"/>
              </a:rPr>
              <a:t>1</a:t>
            </a:r>
          </a:p>
        </p:txBody>
      </p:sp>
      <p:sp>
        <p:nvSpPr>
          <p:cNvPr id="94" name="TextBox 93"/>
          <p:cNvSpPr txBox="1"/>
          <p:nvPr/>
        </p:nvSpPr>
        <p:spPr>
          <a:xfrm>
            <a:off x="2743200" y="1524000"/>
            <a:ext cx="374650" cy="369888"/>
          </a:xfrm>
          <a:prstGeom prst="rect">
            <a:avLst/>
          </a:prstGeom>
          <a:noFill/>
        </p:spPr>
        <p:txBody>
          <a:bodyPr>
            <a:spAutoFit/>
          </a:bodyPr>
          <a:lstStyle/>
          <a:p>
            <a:pPr eaLnBrk="1" fontAlgn="auto" hangingPunct="1">
              <a:spcBef>
                <a:spcPts val="0"/>
              </a:spcBef>
              <a:spcAft>
                <a:spcPts val="0"/>
              </a:spcAft>
              <a:defRPr/>
            </a:pPr>
            <a:r>
              <a:rPr lang="en-US" b="1" dirty="0">
                <a:solidFill>
                  <a:schemeClr val="tx2">
                    <a:lumMod val="75000"/>
                  </a:schemeClr>
                </a:solidFill>
                <a:latin typeface="+mn-lt"/>
              </a:rPr>
              <a:t>E</a:t>
            </a:r>
            <a:r>
              <a:rPr lang="en-US" b="1" baseline="-25000" dirty="0">
                <a:solidFill>
                  <a:schemeClr val="tx2">
                    <a:lumMod val="75000"/>
                  </a:schemeClr>
                </a:solidFill>
                <a:latin typeface="+mn-lt"/>
              </a:rPr>
              <a:t>1</a:t>
            </a:r>
          </a:p>
        </p:txBody>
      </p:sp>
      <p:sp>
        <p:nvSpPr>
          <p:cNvPr id="95" name="TextBox 94"/>
          <p:cNvSpPr txBox="1"/>
          <p:nvPr/>
        </p:nvSpPr>
        <p:spPr>
          <a:xfrm>
            <a:off x="2743200" y="3733800"/>
            <a:ext cx="374650" cy="369888"/>
          </a:xfrm>
          <a:prstGeom prst="rect">
            <a:avLst/>
          </a:prstGeom>
          <a:noFill/>
        </p:spPr>
        <p:txBody>
          <a:bodyPr>
            <a:spAutoFit/>
          </a:bodyPr>
          <a:lstStyle/>
          <a:p>
            <a:pPr eaLnBrk="1" fontAlgn="auto" hangingPunct="1">
              <a:spcBef>
                <a:spcPts val="0"/>
              </a:spcBef>
              <a:spcAft>
                <a:spcPts val="0"/>
              </a:spcAft>
              <a:defRPr/>
            </a:pPr>
            <a:r>
              <a:rPr lang="en-US" b="1" dirty="0">
                <a:solidFill>
                  <a:schemeClr val="tx2">
                    <a:lumMod val="75000"/>
                  </a:schemeClr>
                </a:solidFill>
                <a:latin typeface="+mn-lt"/>
              </a:rPr>
              <a:t>E</a:t>
            </a:r>
            <a:r>
              <a:rPr lang="en-US" b="1" baseline="-25000" dirty="0">
                <a:solidFill>
                  <a:schemeClr val="tx2">
                    <a:lumMod val="75000"/>
                  </a:schemeClr>
                </a:solidFill>
                <a:latin typeface="+mn-lt"/>
              </a:rPr>
              <a:t>1</a:t>
            </a:r>
          </a:p>
        </p:txBody>
      </p:sp>
      <p:sp>
        <p:nvSpPr>
          <p:cNvPr id="96" name="TextBox 95"/>
          <p:cNvSpPr txBox="1"/>
          <p:nvPr/>
        </p:nvSpPr>
        <p:spPr>
          <a:xfrm>
            <a:off x="2057400" y="762000"/>
            <a:ext cx="457200" cy="369888"/>
          </a:xfrm>
          <a:prstGeom prst="rect">
            <a:avLst/>
          </a:prstGeom>
          <a:noFill/>
        </p:spPr>
        <p:txBody>
          <a:bodyPr>
            <a:spAutoFit/>
          </a:bodyPr>
          <a:lstStyle/>
          <a:p>
            <a:pPr eaLnBrk="1" fontAlgn="auto" hangingPunct="1">
              <a:spcBef>
                <a:spcPts val="0"/>
              </a:spcBef>
              <a:spcAft>
                <a:spcPts val="0"/>
              </a:spcAft>
              <a:defRPr/>
            </a:pPr>
            <a:r>
              <a:rPr lang="en-US" b="1" dirty="0">
                <a:solidFill>
                  <a:schemeClr val="tx2">
                    <a:lumMod val="75000"/>
                  </a:schemeClr>
                </a:solidFill>
                <a:latin typeface="Symbol" pitchFamily="18" charset="2"/>
              </a:rPr>
              <a:t>s*</a:t>
            </a:r>
            <a:endParaRPr lang="en-US" b="1" baseline="-25000" dirty="0">
              <a:solidFill>
                <a:schemeClr val="tx2">
                  <a:lumMod val="75000"/>
                </a:schemeClr>
              </a:solidFill>
              <a:latin typeface="Symbol" pitchFamily="18" charset="2"/>
            </a:endParaRPr>
          </a:p>
        </p:txBody>
      </p:sp>
      <p:sp>
        <p:nvSpPr>
          <p:cNvPr id="97" name="TextBox 96"/>
          <p:cNvSpPr txBox="1"/>
          <p:nvPr/>
        </p:nvSpPr>
        <p:spPr>
          <a:xfrm>
            <a:off x="2057400" y="2209800"/>
            <a:ext cx="457200" cy="369888"/>
          </a:xfrm>
          <a:prstGeom prst="rect">
            <a:avLst/>
          </a:prstGeom>
          <a:noFill/>
        </p:spPr>
        <p:txBody>
          <a:bodyPr>
            <a:spAutoFit/>
          </a:bodyPr>
          <a:lstStyle/>
          <a:p>
            <a:pPr eaLnBrk="1" fontAlgn="auto" hangingPunct="1">
              <a:spcBef>
                <a:spcPts val="0"/>
              </a:spcBef>
              <a:spcAft>
                <a:spcPts val="0"/>
              </a:spcAft>
              <a:defRPr/>
            </a:pPr>
            <a:r>
              <a:rPr lang="en-US" b="1" dirty="0">
                <a:solidFill>
                  <a:schemeClr val="tx2">
                    <a:lumMod val="75000"/>
                  </a:schemeClr>
                </a:solidFill>
                <a:latin typeface="Symbol" pitchFamily="18" charset="2"/>
              </a:rPr>
              <a:t>s</a:t>
            </a:r>
            <a:endParaRPr lang="en-US" b="1" baseline="-25000" dirty="0">
              <a:solidFill>
                <a:schemeClr val="tx2">
                  <a:lumMod val="75000"/>
                </a:schemeClr>
              </a:solidFill>
              <a:latin typeface="Symbol" pitchFamily="18" charset="2"/>
            </a:endParaRPr>
          </a:p>
        </p:txBody>
      </p:sp>
      <p:sp>
        <p:nvSpPr>
          <p:cNvPr id="98" name="TextBox 97"/>
          <p:cNvSpPr txBox="1"/>
          <p:nvPr/>
        </p:nvSpPr>
        <p:spPr>
          <a:xfrm>
            <a:off x="1905000" y="5029200"/>
            <a:ext cx="527050" cy="369888"/>
          </a:xfrm>
          <a:prstGeom prst="rect">
            <a:avLst/>
          </a:prstGeom>
          <a:noFill/>
        </p:spPr>
        <p:txBody>
          <a:bodyPr>
            <a:spAutoFit/>
          </a:bodyPr>
          <a:lstStyle/>
          <a:p>
            <a:pPr eaLnBrk="1" fontAlgn="auto" hangingPunct="1">
              <a:spcBef>
                <a:spcPts val="0"/>
              </a:spcBef>
              <a:spcAft>
                <a:spcPts val="0"/>
              </a:spcAft>
              <a:defRPr/>
            </a:pPr>
            <a:r>
              <a:rPr lang="en-US" b="1" dirty="0">
                <a:solidFill>
                  <a:schemeClr val="tx2">
                    <a:lumMod val="75000"/>
                  </a:schemeClr>
                </a:solidFill>
                <a:latin typeface="Symbol" pitchFamily="18" charset="2"/>
              </a:rPr>
              <a:t>s*</a:t>
            </a:r>
            <a:endParaRPr lang="en-US" b="1" baseline="-25000" dirty="0">
              <a:solidFill>
                <a:schemeClr val="tx2">
                  <a:lumMod val="75000"/>
                </a:schemeClr>
              </a:solidFill>
              <a:latin typeface="Symbol" pitchFamily="18" charset="2"/>
            </a:endParaRPr>
          </a:p>
        </p:txBody>
      </p:sp>
      <p:sp>
        <p:nvSpPr>
          <p:cNvPr id="99" name="TextBox 98"/>
          <p:cNvSpPr txBox="1"/>
          <p:nvPr/>
        </p:nvSpPr>
        <p:spPr>
          <a:xfrm>
            <a:off x="2057400" y="6019800"/>
            <a:ext cx="374650" cy="369888"/>
          </a:xfrm>
          <a:prstGeom prst="rect">
            <a:avLst/>
          </a:prstGeom>
          <a:noFill/>
        </p:spPr>
        <p:txBody>
          <a:bodyPr>
            <a:spAutoFit/>
          </a:bodyPr>
          <a:lstStyle/>
          <a:p>
            <a:pPr eaLnBrk="1" fontAlgn="auto" hangingPunct="1">
              <a:spcBef>
                <a:spcPts val="0"/>
              </a:spcBef>
              <a:spcAft>
                <a:spcPts val="0"/>
              </a:spcAft>
              <a:defRPr/>
            </a:pPr>
            <a:r>
              <a:rPr lang="en-US" b="1" dirty="0">
                <a:solidFill>
                  <a:schemeClr val="tx2">
                    <a:lumMod val="75000"/>
                  </a:schemeClr>
                </a:solidFill>
                <a:latin typeface="Symbol" pitchFamily="18" charset="2"/>
              </a:rPr>
              <a:t>s</a:t>
            </a:r>
            <a:endParaRPr lang="en-US" b="1" baseline="-25000" dirty="0">
              <a:solidFill>
                <a:schemeClr val="tx2">
                  <a:lumMod val="75000"/>
                </a:schemeClr>
              </a:solidFill>
              <a:latin typeface="Symbol" pitchFamily="18" charset="2"/>
            </a:endParaRPr>
          </a:p>
        </p:txBody>
      </p:sp>
      <p:sp>
        <p:nvSpPr>
          <p:cNvPr id="100" name="TextBox 99"/>
          <p:cNvSpPr txBox="1"/>
          <p:nvPr/>
        </p:nvSpPr>
        <p:spPr>
          <a:xfrm>
            <a:off x="2057400" y="1524000"/>
            <a:ext cx="533400" cy="369888"/>
          </a:xfrm>
          <a:prstGeom prst="rect">
            <a:avLst/>
          </a:prstGeom>
          <a:noFill/>
        </p:spPr>
        <p:txBody>
          <a:bodyPr>
            <a:spAutoFit/>
          </a:bodyPr>
          <a:lstStyle/>
          <a:p>
            <a:pPr eaLnBrk="1" fontAlgn="auto" hangingPunct="1">
              <a:spcBef>
                <a:spcPts val="0"/>
              </a:spcBef>
              <a:spcAft>
                <a:spcPts val="0"/>
              </a:spcAft>
              <a:defRPr/>
            </a:pPr>
            <a:r>
              <a:rPr lang="en-US" b="1" dirty="0">
                <a:solidFill>
                  <a:schemeClr val="tx2">
                    <a:lumMod val="75000"/>
                  </a:schemeClr>
                </a:solidFill>
                <a:latin typeface="Symbol" pitchFamily="18" charset="2"/>
              </a:rPr>
              <a:t>p*</a:t>
            </a:r>
            <a:endParaRPr lang="en-US" b="1" baseline="-25000" dirty="0">
              <a:solidFill>
                <a:schemeClr val="tx2">
                  <a:lumMod val="75000"/>
                </a:schemeClr>
              </a:solidFill>
              <a:latin typeface="Symbol" pitchFamily="18" charset="2"/>
            </a:endParaRPr>
          </a:p>
        </p:txBody>
      </p:sp>
      <p:sp>
        <p:nvSpPr>
          <p:cNvPr id="101" name="TextBox 100"/>
          <p:cNvSpPr txBox="1"/>
          <p:nvPr/>
        </p:nvSpPr>
        <p:spPr>
          <a:xfrm>
            <a:off x="2057400" y="3657600"/>
            <a:ext cx="374650" cy="369888"/>
          </a:xfrm>
          <a:prstGeom prst="rect">
            <a:avLst/>
          </a:prstGeom>
          <a:noFill/>
        </p:spPr>
        <p:txBody>
          <a:bodyPr>
            <a:spAutoFit/>
          </a:bodyPr>
          <a:lstStyle/>
          <a:p>
            <a:pPr eaLnBrk="1" fontAlgn="auto" hangingPunct="1">
              <a:spcBef>
                <a:spcPts val="0"/>
              </a:spcBef>
              <a:spcAft>
                <a:spcPts val="0"/>
              </a:spcAft>
              <a:defRPr/>
            </a:pPr>
            <a:r>
              <a:rPr lang="en-US" b="1" dirty="0">
                <a:solidFill>
                  <a:schemeClr val="tx2">
                    <a:lumMod val="75000"/>
                  </a:schemeClr>
                </a:solidFill>
                <a:latin typeface="Symbol" pitchFamily="18" charset="2"/>
              </a:rPr>
              <a:t>p</a:t>
            </a:r>
            <a:endParaRPr lang="en-US" b="1" baseline="-25000" dirty="0">
              <a:solidFill>
                <a:schemeClr val="tx2">
                  <a:lumMod val="75000"/>
                </a:schemeClr>
              </a:solidFill>
              <a:latin typeface="Symbol" pitchFamily="18" charset="2"/>
            </a:endParaRPr>
          </a:p>
        </p:txBody>
      </p:sp>
    </p:spTree>
    <p:extLst>
      <p:ext uri="{BB962C8B-B14F-4D97-AF65-F5344CB8AC3E}">
        <p14:creationId xmlns:p14="http://schemas.microsoft.com/office/powerpoint/2010/main" val="39966445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p:cNvPicPr>
            <a:picLocks noChangeAspect="1" noChangeArrowheads="1"/>
          </p:cNvPicPr>
          <p:nvPr/>
        </p:nvPicPr>
        <p:blipFill>
          <a:blip r:embed="rId2">
            <a:extLst>
              <a:ext uri="{28A0092B-C50C-407E-A947-70E740481C1C}">
                <a14:useLocalDpi xmlns:a14="http://schemas.microsoft.com/office/drawing/2010/main" val="0"/>
              </a:ext>
            </a:extLst>
          </a:blip>
          <a:srcRect l="39020" t="35690" r="40588" b="38293"/>
          <a:stretch>
            <a:fillRect/>
          </a:stretch>
        </p:blipFill>
        <p:spPr bwMode="auto">
          <a:xfrm>
            <a:off x="4191000" y="4419600"/>
            <a:ext cx="13874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4"/>
          <p:cNvSpPr txBox="1">
            <a:spLocks noChangeArrowheads="1"/>
          </p:cNvSpPr>
          <p:nvPr/>
        </p:nvSpPr>
        <p:spPr bwMode="auto">
          <a:xfrm>
            <a:off x="3962400" y="5562600"/>
            <a:ext cx="207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HOMO orbital of CO</a:t>
            </a:r>
          </a:p>
        </p:txBody>
      </p:sp>
      <p:sp>
        <p:nvSpPr>
          <p:cNvPr id="19460" name="TextBox 5"/>
          <p:cNvSpPr txBox="1">
            <a:spLocks noChangeArrowheads="1"/>
          </p:cNvSpPr>
          <p:nvPr/>
        </p:nvSpPr>
        <p:spPr bwMode="auto">
          <a:xfrm>
            <a:off x="4343400" y="3810000"/>
            <a:ext cx="106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a:t>C-O</a:t>
            </a:r>
          </a:p>
        </p:txBody>
      </p:sp>
      <p:sp>
        <p:nvSpPr>
          <p:cNvPr id="19461" name="TextBox 6"/>
          <p:cNvSpPr txBox="1">
            <a:spLocks noChangeArrowheads="1"/>
          </p:cNvSpPr>
          <p:nvPr/>
        </p:nvSpPr>
        <p:spPr bwMode="auto">
          <a:xfrm>
            <a:off x="838200" y="228600"/>
            <a:ext cx="7827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a:solidFill>
                  <a:srgbClr val="FF0000"/>
                </a:solidFill>
              </a:rPr>
              <a:t>When acting as a ligand, does CO bind through the carbon or the oxygen?</a:t>
            </a:r>
          </a:p>
        </p:txBody>
      </p:sp>
      <p:pic>
        <p:nvPicPr>
          <p:cNvPr id="34818" name="Picture 2"/>
          <p:cNvPicPr>
            <a:picLocks noChangeAspect="1" noChangeArrowheads="1"/>
          </p:cNvPicPr>
          <p:nvPr/>
        </p:nvPicPr>
        <p:blipFill>
          <a:blip r:embed="rId3"/>
          <a:srcRect/>
          <a:stretch>
            <a:fillRect/>
          </a:stretch>
        </p:blipFill>
        <p:spPr bwMode="auto">
          <a:xfrm>
            <a:off x="1371600" y="1143000"/>
            <a:ext cx="3162300" cy="2314575"/>
          </a:xfrm>
          <a:prstGeom prst="rect">
            <a:avLst/>
          </a:prstGeom>
          <a:ln>
            <a:noFill/>
          </a:ln>
          <a:effectLst>
            <a:outerShdw blurRad="292100" dist="139700" dir="2700000" algn="tl" rotWithShape="0">
              <a:srgbClr val="333333">
                <a:alpha val="65000"/>
              </a:srgbClr>
            </a:outerShdw>
          </a:effectLst>
        </p:spPr>
      </p:pic>
      <p:pic>
        <p:nvPicPr>
          <p:cNvPr id="34819" name="Picture 3"/>
          <p:cNvPicPr>
            <a:picLocks noChangeAspect="1" noChangeArrowheads="1"/>
          </p:cNvPicPr>
          <p:nvPr/>
        </p:nvPicPr>
        <p:blipFill>
          <a:blip r:embed="rId4"/>
          <a:srcRect/>
          <a:stretch>
            <a:fillRect/>
          </a:stretch>
        </p:blipFill>
        <p:spPr bwMode="auto">
          <a:xfrm>
            <a:off x="5943600" y="1143000"/>
            <a:ext cx="2562225" cy="24399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958390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6"/>
          <p:cNvSpPr txBox="1">
            <a:spLocks noChangeArrowheads="1"/>
          </p:cNvSpPr>
          <p:nvPr/>
        </p:nvSpPr>
        <p:spPr bwMode="auto">
          <a:xfrm>
            <a:off x="838200" y="228600"/>
            <a:ext cx="7827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a:solidFill>
                  <a:srgbClr val="FF0000"/>
                </a:solidFill>
              </a:rPr>
              <a:t>When acting as a ligand, does CO bind through the carbon or the oxygen?</a:t>
            </a:r>
          </a:p>
        </p:txBody>
      </p:sp>
      <p:sp>
        <p:nvSpPr>
          <p:cNvPr id="20483" name="TextBox 7"/>
          <p:cNvSpPr txBox="1">
            <a:spLocks noChangeArrowheads="1"/>
          </p:cNvSpPr>
          <p:nvPr/>
        </p:nvSpPr>
        <p:spPr bwMode="auto">
          <a:xfrm>
            <a:off x="2819400" y="1828800"/>
            <a:ext cx="2922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1944 cm</a:t>
            </a:r>
            <a:r>
              <a:rPr lang="en-US" altLang="en-US" sz="1800" baseline="30000"/>
              <a:t>-1</a:t>
            </a:r>
            <a:r>
              <a:rPr lang="en-US" altLang="en-US" sz="1800"/>
              <a:t>  for </a:t>
            </a:r>
            <a:r>
              <a:rPr lang="en-US" altLang="en-US" sz="1800">
                <a:latin typeface="Symbol" panose="05050102010706020507" pitchFamily="18" charset="2"/>
              </a:rPr>
              <a:t>n</a:t>
            </a:r>
            <a:r>
              <a:rPr lang="en-US" altLang="en-US" sz="1800"/>
              <a:t> CO in MbCO</a:t>
            </a:r>
          </a:p>
        </p:txBody>
      </p:sp>
      <p:sp>
        <p:nvSpPr>
          <p:cNvPr id="20484" name="Rectangle 8"/>
          <p:cNvSpPr>
            <a:spLocks noChangeArrowheads="1"/>
          </p:cNvSpPr>
          <p:nvPr/>
        </p:nvSpPr>
        <p:spPr bwMode="auto">
          <a:xfrm>
            <a:off x="2819400" y="2743200"/>
            <a:ext cx="358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2143 cm</a:t>
            </a:r>
            <a:r>
              <a:rPr lang="en-US" altLang="en-US" sz="1800" baseline="30000"/>
              <a:t>−1 </a:t>
            </a:r>
            <a:r>
              <a:rPr lang="en-US" altLang="en-US" sz="1800"/>
              <a:t> for </a:t>
            </a:r>
            <a:r>
              <a:rPr lang="en-US" altLang="en-US" sz="1800">
                <a:latin typeface="Symbol" panose="05050102010706020507" pitchFamily="18" charset="2"/>
              </a:rPr>
              <a:t>n</a:t>
            </a:r>
            <a:r>
              <a:rPr lang="en-US" altLang="en-US" sz="1800"/>
              <a:t> CO in free CO</a:t>
            </a:r>
          </a:p>
        </p:txBody>
      </p:sp>
      <p:sp>
        <p:nvSpPr>
          <p:cNvPr id="20485" name="TextBox 9"/>
          <p:cNvSpPr txBox="1">
            <a:spLocks noChangeArrowheads="1"/>
          </p:cNvSpPr>
          <p:nvPr/>
        </p:nvSpPr>
        <p:spPr bwMode="auto">
          <a:xfrm>
            <a:off x="4038600" y="2286000"/>
            <a:ext cx="454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Vs.</a:t>
            </a:r>
          </a:p>
        </p:txBody>
      </p:sp>
      <p:sp>
        <p:nvSpPr>
          <p:cNvPr id="20486" name="TextBox 10"/>
          <p:cNvSpPr txBox="1">
            <a:spLocks noChangeArrowheads="1"/>
          </p:cNvSpPr>
          <p:nvPr/>
        </p:nvSpPr>
        <p:spPr bwMode="auto">
          <a:xfrm>
            <a:off x="4038600" y="3352800"/>
            <a:ext cx="454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Vs.</a:t>
            </a:r>
          </a:p>
        </p:txBody>
      </p:sp>
      <p:sp>
        <p:nvSpPr>
          <p:cNvPr id="20487" name="TextBox 11"/>
          <p:cNvSpPr txBox="1">
            <a:spLocks noChangeArrowheads="1"/>
          </p:cNvSpPr>
          <p:nvPr/>
        </p:nvSpPr>
        <p:spPr bwMode="auto">
          <a:xfrm>
            <a:off x="2819400" y="4038600"/>
            <a:ext cx="2984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1760-1665 cm</a:t>
            </a:r>
            <a:r>
              <a:rPr lang="en-US" altLang="en-US" sz="1800" baseline="30000"/>
              <a:t>-1 </a:t>
            </a:r>
            <a:r>
              <a:rPr lang="en-US" altLang="en-US" sz="1800"/>
              <a:t>for </a:t>
            </a:r>
            <a:r>
              <a:rPr lang="en-US" altLang="en-US" sz="1800">
                <a:latin typeface="Symbol" panose="05050102010706020507" pitchFamily="18" charset="2"/>
              </a:rPr>
              <a:t>n</a:t>
            </a:r>
            <a:r>
              <a:rPr lang="en-US" altLang="en-US" sz="1800"/>
              <a:t> carbonyl</a:t>
            </a:r>
          </a:p>
        </p:txBody>
      </p:sp>
    </p:spTree>
    <p:extLst>
      <p:ext uri="{BB962C8B-B14F-4D97-AF65-F5344CB8AC3E}">
        <p14:creationId xmlns:p14="http://schemas.microsoft.com/office/powerpoint/2010/main" val="20358658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5"/>
          <p:cNvSpPr txBox="1">
            <a:spLocks noChangeArrowheads="1"/>
          </p:cNvSpPr>
          <p:nvPr/>
        </p:nvSpPr>
        <p:spPr bwMode="auto">
          <a:xfrm>
            <a:off x="2514600" y="304800"/>
            <a:ext cx="3240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Molecular Orbital Theory of CO</a:t>
            </a:r>
            <a:r>
              <a:rPr lang="en-US" altLang="en-US" sz="1800" baseline="30000"/>
              <a:t>2-</a:t>
            </a:r>
            <a:endParaRPr lang="en-US" altLang="en-US" sz="1800"/>
          </a:p>
        </p:txBody>
      </p:sp>
      <p:cxnSp>
        <p:nvCxnSpPr>
          <p:cNvPr id="7" name="Straight Connector 6"/>
          <p:cNvCxnSpPr/>
          <p:nvPr/>
        </p:nvCxnSpPr>
        <p:spPr>
          <a:xfrm>
            <a:off x="4191000" y="64008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114800" y="51816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162800" y="62484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62000" y="45720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733800" y="40386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19600" y="40386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038600" y="31242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657600" y="20574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19600" y="20574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038600" y="9906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8600" y="22098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38200" y="22098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447800" y="22098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477000" y="32004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086600" y="32004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696200" y="32004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5400000" flipH="1" flipV="1">
            <a:off x="915988" y="2057400"/>
            <a:ext cx="455612"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flipH="1" flipV="1">
            <a:off x="230187" y="2055813"/>
            <a:ext cx="455613"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5400000" flipH="1" flipV="1">
            <a:off x="7164387" y="3046413"/>
            <a:ext cx="455613"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5400000" flipH="1" flipV="1">
            <a:off x="7697787" y="3046413"/>
            <a:ext cx="455613"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5400000" flipH="1" flipV="1">
            <a:off x="6402387" y="3046413"/>
            <a:ext cx="455613"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5400000" flipH="1" flipV="1">
            <a:off x="7088187" y="6094413"/>
            <a:ext cx="455613"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flipH="1" flipV="1">
            <a:off x="687387" y="4418013"/>
            <a:ext cx="455613"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5400000" flipH="1" flipV="1">
            <a:off x="4116387" y="6246813"/>
            <a:ext cx="455613"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5400000" flipH="1" flipV="1">
            <a:off x="4040187" y="5027613"/>
            <a:ext cx="455613"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rot="5400000" flipH="1" flipV="1">
            <a:off x="839787" y="4494213"/>
            <a:ext cx="455613" cy="1588"/>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5400000" flipH="1" flipV="1">
            <a:off x="7240587" y="6170613"/>
            <a:ext cx="455613" cy="1588"/>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5400000" flipH="1" flipV="1">
            <a:off x="6554787" y="3122613"/>
            <a:ext cx="455613" cy="1588"/>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5400000" flipH="1" flipV="1">
            <a:off x="4192587" y="5103813"/>
            <a:ext cx="455613" cy="1588"/>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5400000" flipH="1" flipV="1">
            <a:off x="4268787" y="6323013"/>
            <a:ext cx="455613" cy="1588"/>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228600" y="1295400"/>
            <a:ext cx="476250"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 p</a:t>
            </a:r>
          </a:p>
        </p:txBody>
      </p:sp>
      <p:sp>
        <p:nvSpPr>
          <p:cNvPr id="80" name="TextBox 79"/>
          <p:cNvSpPr txBox="1"/>
          <p:nvPr/>
        </p:nvSpPr>
        <p:spPr>
          <a:xfrm>
            <a:off x="8305800" y="2895600"/>
            <a:ext cx="476250"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 p</a:t>
            </a:r>
          </a:p>
        </p:txBody>
      </p:sp>
      <p:sp>
        <p:nvSpPr>
          <p:cNvPr id="81" name="TextBox 80"/>
          <p:cNvSpPr txBox="1"/>
          <p:nvPr/>
        </p:nvSpPr>
        <p:spPr>
          <a:xfrm>
            <a:off x="152400" y="4343400"/>
            <a:ext cx="446088"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 s</a:t>
            </a:r>
          </a:p>
        </p:txBody>
      </p:sp>
      <p:sp>
        <p:nvSpPr>
          <p:cNvPr id="82" name="TextBox 81"/>
          <p:cNvSpPr txBox="1"/>
          <p:nvPr/>
        </p:nvSpPr>
        <p:spPr>
          <a:xfrm>
            <a:off x="7924800" y="6019800"/>
            <a:ext cx="393700"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2s</a:t>
            </a:r>
          </a:p>
        </p:txBody>
      </p:sp>
      <p:sp>
        <p:nvSpPr>
          <p:cNvPr id="83" name="TextBox 82"/>
          <p:cNvSpPr txBox="1"/>
          <p:nvPr/>
        </p:nvSpPr>
        <p:spPr>
          <a:xfrm>
            <a:off x="914400" y="6400800"/>
            <a:ext cx="306388" cy="369888"/>
          </a:xfrm>
          <a:prstGeom prst="rect">
            <a:avLst/>
          </a:prstGeom>
          <a:noFill/>
        </p:spPr>
        <p:txBody>
          <a:bodyPr>
            <a:spAutoFit/>
          </a:bodyPr>
          <a:lstStyle/>
          <a:p>
            <a:pPr eaLnBrk="1" fontAlgn="auto" hangingPunct="1">
              <a:spcBef>
                <a:spcPts val="0"/>
              </a:spcBef>
              <a:spcAft>
                <a:spcPts val="0"/>
              </a:spcAft>
              <a:defRPr/>
            </a:pPr>
            <a:r>
              <a:rPr lang="en-US" b="1" dirty="0">
                <a:solidFill>
                  <a:schemeClr val="tx2">
                    <a:lumMod val="75000"/>
                  </a:schemeClr>
                </a:solidFill>
                <a:latin typeface="+mn-lt"/>
              </a:rPr>
              <a:t>C</a:t>
            </a:r>
          </a:p>
        </p:txBody>
      </p:sp>
      <p:sp>
        <p:nvSpPr>
          <p:cNvPr id="84" name="TextBox 83"/>
          <p:cNvSpPr txBox="1"/>
          <p:nvPr/>
        </p:nvSpPr>
        <p:spPr>
          <a:xfrm>
            <a:off x="7086600" y="6488113"/>
            <a:ext cx="339725" cy="369887"/>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O</a:t>
            </a:r>
          </a:p>
        </p:txBody>
      </p:sp>
      <p:sp>
        <p:nvSpPr>
          <p:cNvPr id="85" name="TextBox 84"/>
          <p:cNvSpPr txBox="1"/>
          <p:nvPr/>
        </p:nvSpPr>
        <p:spPr>
          <a:xfrm>
            <a:off x="4267200" y="6488113"/>
            <a:ext cx="460375" cy="369887"/>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CO</a:t>
            </a:r>
          </a:p>
        </p:txBody>
      </p:sp>
      <p:sp>
        <p:nvSpPr>
          <p:cNvPr id="86" name="TextBox 85"/>
          <p:cNvSpPr txBox="1"/>
          <p:nvPr/>
        </p:nvSpPr>
        <p:spPr>
          <a:xfrm>
            <a:off x="152400" y="2362200"/>
            <a:ext cx="544513"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 </a:t>
            </a:r>
            <a:r>
              <a:rPr lang="en-US" b="1" dirty="0" err="1">
                <a:solidFill>
                  <a:schemeClr val="tx2">
                    <a:lumMod val="75000"/>
                  </a:schemeClr>
                </a:solidFill>
                <a:latin typeface="+mn-lt"/>
              </a:rPr>
              <a:t>p</a:t>
            </a:r>
            <a:r>
              <a:rPr lang="en-US" b="1" baseline="-25000" dirty="0" err="1">
                <a:solidFill>
                  <a:schemeClr val="tx2">
                    <a:lumMod val="75000"/>
                  </a:schemeClr>
                </a:solidFill>
                <a:latin typeface="+mn-lt"/>
              </a:rPr>
              <a:t>x</a:t>
            </a:r>
            <a:endParaRPr lang="en-US" b="1" baseline="-25000" dirty="0">
              <a:solidFill>
                <a:schemeClr val="tx2">
                  <a:lumMod val="75000"/>
                </a:schemeClr>
              </a:solidFill>
              <a:latin typeface="+mn-lt"/>
            </a:endParaRPr>
          </a:p>
        </p:txBody>
      </p:sp>
      <p:sp>
        <p:nvSpPr>
          <p:cNvPr id="87" name="TextBox 86"/>
          <p:cNvSpPr txBox="1"/>
          <p:nvPr/>
        </p:nvSpPr>
        <p:spPr>
          <a:xfrm>
            <a:off x="838200" y="2362200"/>
            <a:ext cx="549275"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 </a:t>
            </a:r>
            <a:r>
              <a:rPr lang="en-US" b="1" dirty="0" err="1">
                <a:solidFill>
                  <a:schemeClr val="tx2">
                    <a:lumMod val="75000"/>
                  </a:schemeClr>
                </a:solidFill>
                <a:latin typeface="+mn-lt"/>
              </a:rPr>
              <a:t>p</a:t>
            </a:r>
            <a:r>
              <a:rPr lang="en-US" b="1" baseline="-25000" dirty="0" err="1">
                <a:solidFill>
                  <a:schemeClr val="tx2">
                    <a:lumMod val="75000"/>
                  </a:schemeClr>
                </a:solidFill>
                <a:latin typeface="+mn-lt"/>
              </a:rPr>
              <a:t>y</a:t>
            </a:r>
            <a:endParaRPr lang="en-US" b="1" baseline="-25000" dirty="0">
              <a:solidFill>
                <a:schemeClr val="tx2">
                  <a:lumMod val="75000"/>
                </a:schemeClr>
              </a:solidFill>
              <a:latin typeface="+mn-lt"/>
            </a:endParaRPr>
          </a:p>
        </p:txBody>
      </p:sp>
      <p:sp>
        <p:nvSpPr>
          <p:cNvPr id="88" name="TextBox 87"/>
          <p:cNvSpPr txBox="1"/>
          <p:nvPr/>
        </p:nvSpPr>
        <p:spPr>
          <a:xfrm>
            <a:off x="1447800" y="2362200"/>
            <a:ext cx="536575"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 </a:t>
            </a:r>
            <a:r>
              <a:rPr lang="en-US" b="1" dirty="0" err="1">
                <a:solidFill>
                  <a:schemeClr val="tx2">
                    <a:lumMod val="75000"/>
                  </a:schemeClr>
                </a:solidFill>
                <a:latin typeface="+mn-lt"/>
              </a:rPr>
              <a:t>p</a:t>
            </a:r>
            <a:r>
              <a:rPr lang="en-US" b="1" baseline="-25000" dirty="0" err="1">
                <a:solidFill>
                  <a:schemeClr val="tx2">
                    <a:lumMod val="75000"/>
                  </a:schemeClr>
                </a:solidFill>
                <a:latin typeface="+mn-lt"/>
              </a:rPr>
              <a:t>z</a:t>
            </a:r>
            <a:endParaRPr lang="en-US" b="1" baseline="-25000" dirty="0">
              <a:solidFill>
                <a:schemeClr val="tx2">
                  <a:lumMod val="75000"/>
                </a:schemeClr>
              </a:solidFill>
              <a:latin typeface="+mn-lt"/>
            </a:endParaRPr>
          </a:p>
        </p:txBody>
      </p:sp>
      <p:sp>
        <p:nvSpPr>
          <p:cNvPr id="89" name="TextBox 88"/>
          <p:cNvSpPr txBox="1"/>
          <p:nvPr/>
        </p:nvSpPr>
        <p:spPr>
          <a:xfrm>
            <a:off x="6477000" y="3352800"/>
            <a:ext cx="544513"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 </a:t>
            </a:r>
            <a:r>
              <a:rPr lang="en-US" b="1" dirty="0" err="1">
                <a:solidFill>
                  <a:schemeClr val="tx2">
                    <a:lumMod val="75000"/>
                  </a:schemeClr>
                </a:solidFill>
                <a:latin typeface="+mn-lt"/>
              </a:rPr>
              <a:t>p</a:t>
            </a:r>
            <a:r>
              <a:rPr lang="en-US" b="1" baseline="-25000" dirty="0" err="1">
                <a:solidFill>
                  <a:schemeClr val="tx2">
                    <a:lumMod val="75000"/>
                  </a:schemeClr>
                </a:solidFill>
                <a:latin typeface="+mn-lt"/>
              </a:rPr>
              <a:t>x</a:t>
            </a:r>
            <a:endParaRPr lang="en-US" b="1" baseline="-25000" dirty="0">
              <a:solidFill>
                <a:schemeClr val="tx2">
                  <a:lumMod val="75000"/>
                </a:schemeClr>
              </a:solidFill>
              <a:latin typeface="+mn-lt"/>
            </a:endParaRPr>
          </a:p>
        </p:txBody>
      </p:sp>
      <p:sp>
        <p:nvSpPr>
          <p:cNvPr id="90" name="TextBox 89"/>
          <p:cNvSpPr txBox="1"/>
          <p:nvPr/>
        </p:nvSpPr>
        <p:spPr>
          <a:xfrm>
            <a:off x="7162800" y="3352800"/>
            <a:ext cx="549275"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 </a:t>
            </a:r>
            <a:r>
              <a:rPr lang="en-US" b="1" dirty="0" err="1">
                <a:solidFill>
                  <a:schemeClr val="tx2">
                    <a:lumMod val="75000"/>
                  </a:schemeClr>
                </a:solidFill>
                <a:latin typeface="+mn-lt"/>
              </a:rPr>
              <a:t>p</a:t>
            </a:r>
            <a:r>
              <a:rPr lang="en-US" b="1" baseline="-25000" dirty="0" err="1">
                <a:solidFill>
                  <a:schemeClr val="tx2">
                    <a:lumMod val="75000"/>
                  </a:schemeClr>
                </a:solidFill>
                <a:latin typeface="+mn-lt"/>
              </a:rPr>
              <a:t>y</a:t>
            </a:r>
            <a:endParaRPr lang="en-US" b="1" baseline="-25000" dirty="0">
              <a:solidFill>
                <a:schemeClr val="tx2">
                  <a:lumMod val="75000"/>
                </a:schemeClr>
              </a:solidFill>
              <a:latin typeface="+mn-lt"/>
            </a:endParaRPr>
          </a:p>
        </p:txBody>
      </p:sp>
      <p:sp>
        <p:nvSpPr>
          <p:cNvPr id="91" name="TextBox 90"/>
          <p:cNvSpPr txBox="1"/>
          <p:nvPr/>
        </p:nvSpPr>
        <p:spPr>
          <a:xfrm>
            <a:off x="7772400" y="3352800"/>
            <a:ext cx="536575" cy="369888"/>
          </a:xfrm>
          <a:prstGeom prst="rect">
            <a:avLst/>
          </a:prstGeom>
          <a:noFill/>
        </p:spPr>
        <p:txBody>
          <a:bodyPr wrap="none">
            <a:spAutoFit/>
          </a:bodyPr>
          <a:lstStyle/>
          <a:p>
            <a:pPr eaLnBrk="1" fontAlgn="auto" hangingPunct="1">
              <a:spcBef>
                <a:spcPts val="0"/>
              </a:spcBef>
              <a:spcAft>
                <a:spcPts val="0"/>
              </a:spcAft>
              <a:defRPr/>
            </a:pPr>
            <a:r>
              <a:rPr lang="en-US" b="1" dirty="0">
                <a:solidFill>
                  <a:schemeClr val="tx2">
                    <a:lumMod val="75000"/>
                  </a:schemeClr>
                </a:solidFill>
                <a:latin typeface="+mn-lt"/>
              </a:rPr>
              <a:t>2 </a:t>
            </a:r>
            <a:r>
              <a:rPr lang="en-US" b="1" dirty="0" err="1">
                <a:solidFill>
                  <a:schemeClr val="tx2">
                    <a:lumMod val="75000"/>
                  </a:schemeClr>
                </a:solidFill>
                <a:latin typeface="+mn-lt"/>
              </a:rPr>
              <a:t>p</a:t>
            </a:r>
            <a:r>
              <a:rPr lang="en-US" b="1" baseline="-25000" dirty="0" err="1">
                <a:solidFill>
                  <a:schemeClr val="tx2">
                    <a:lumMod val="75000"/>
                  </a:schemeClr>
                </a:solidFill>
                <a:latin typeface="+mn-lt"/>
              </a:rPr>
              <a:t>z</a:t>
            </a:r>
            <a:endParaRPr lang="en-US" b="1" baseline="-25000" dirty="0">
              <a:solidFill>
                <a:schemeClr val="tx2">
                  <a:lumMod val="75000"/>
                </a:schemeClr>
              </a:solidFill>
              <a:latin typeface="+mn-lt"/>
            </a:endParaRPr>
          </a:p>
        </p:txBody>
      </p:sp>
      <p:cxnSp>
        <p:nvCxnSpPr>
          <p:cNvPr id="93" name="Straight Connector 92"/>
          <p:cNvCxnSpPr/>
          <p:nvPr/>
        </p:nvCxnSpPr>
        <p:spPr>
          <a:xfrm>
            <a:off x="1295400" y="4572000"/>
            <a:ext cx="2819400" cy="6096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1295400" y="4572000"/>
            <a:ext cx="2895600" cy="18288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4648200" y="5181600"/>
            <a:ext cx="2514600" cy="10668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4724400" y="6249988"/>
            <a:ext cx="2438400" cy="150812"/>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2057400" y="990600"/>
            <a:ext cx="1981200" cy="12192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1943100" y="2247900"/>
            <a:ext cx="1828800" cy="17526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V="1">
            <a:off x="4381500" y="1181100"/>
            <a:ext cx="2209800" cy="18288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5029200" y="3200400"/>
            <a:ext cx="1371600" cy="8382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flipH="1" flipV="1">
            <a:off x="3659187" y="3884613"/>
            <a:ext cx="455613"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rot="5400000" flipH="1" flipV="1">
            <a:off x="3811587" y="3960813"/>
            <a:ext cx="455613" cy="1588"/>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rot="5400000" flipH="1" flipV="1">
            <a:off x="4344987" y="3884613"/>
            <a:ext cx="455613"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rot="5400000" flipH="1" flipV="1">
            <a:off x="4497387" y="3960813"/>
            <a:ext cx="455613" cy="1588"/>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rot="5400000" flipH="1" flipV="1">
            <a:off x="4040187" y="3046413"/>
            <a:ext cx="455613"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5400000" flipH="1" flipV="1">
            <a:off x="4192587" y="3122613"/>
            <a:ext cx="455613" cy="1588"/>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flipH="1" flipV="1">
            <a:off x="4000500" y="4000500"/>
            <a:ext cx="3200400" cy="16002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5400000" flipH="1" flipV="1">
            <a:off x="4533900" y="3314700"/>
            <a:ext cx="1981200" cy="17526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rot="16200000" flipH="1">
            <a:off x="990600" y="3200400"/>
            <a:ext cx="4114800" cy="21336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6200000" flipH="1">
            <a:off x="1714500" y="2781300"/>
            <a:ext cx="2819400" cy="19812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1371600" y="3124200"/>
            <a:ext cx="2667000" cy="14478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5400000" flipH="1" flipV="1">
            <a:off x="838200" y="1447800"/>
            <a:ext cx="3581400" cy="26670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16200000" flipV="1">
            <a:off x="3200400" y="2362200"/>
            <a:ext cx="5257800" cy="25146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rot="16200000" flipV="1">
            <a:off x="4305300" y="3467100"/>
            <a:ext cx="3048000" cy="23622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5400000" flipH="1" flipV="1">
            <a:off x="3659187" y="1979613"/>
            <a:ext cx="455613"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5400000" flipH="1" flipV="1">
            <a:off x="4421187" y="1979613"/>
            <a:ext cx="455613"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2161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81000" y="365168"/>
            <a:ext cx="7886700"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dirty="0" smtClean="0">
                <a:solidFill>
                  <a:srgbClr val="FF0000"/>
                </a:solidFill>
                <a:latin typeface="+mn-lt"/>
              </a:rPr>
              <a:t>Diatomic Molecular Orbital Theory</a:t>
            </a:r>
          </a:p>
        </p:txBody>
      </p:sp>
      <p:sp>
        <p:nvSpPr>
          <p:cNvPr id="5123" name="Rectangle 3"/>
          <p:cNvSpPr>
            <a:spLocks noGrp="1" noChangeArrowheads="1"/>
          </p:cNvSpPr>
          <p:nvPr>
            <p:ph idx="1"/>
          </p:nvPr>
        </p:nvSpPr>
        <p:spPr bwMode="auto">
          <a:xfrm>
            <a:off x="457200" y="1219200"/>
            <a:ext cx="8001000" cy="274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pPr>
            <a:r>
              <a:rPr lang="en-US" altLang="en-US" sz="1800" dirty="0" smtClean="0"/>
              <a:t>In the case of diatomic molecules, the interactions are easy to see and may be thought of as arising from the constructive interference of the electron waves (orbitals) on two different atoms, producing a bonding molecular orbital, and the destructive interference of the electron waves, producing an </a:t>
            </a:r>
            <a:r>
              <a:rPr lang="en-US" altLang="en-US" sz="1800" dirty="0" err="1" smtClean="0"/>
              <a:t>antibonding</a:t>
            </a:r>
            <a:r>
              <a:rPr lang="en-US" altLang="en-US" sz="1800" dirty="0" smtClean="0"/>
              <a:t> molecular orbital</a:t>
            </a:r>
          </a:p>
          <a:p>
            <a:pPr eaLnBrk="1" hangingPunct="1">
              <a:lnSpc>
                <a:spcPct val="80000"/>
              </a:lnSpc>
            </a:pPr>
            <a:endParaRPr lang="en-US" altLang="en-US" sz="1800" dirty="0" smtClean="0"/>
          </a:p>
          <a:p>
            <a:pPr eaLnBrk="1" hangingPunct="1">
              <a:lnSpc>
                <a:spcPct val="80000"/>
              </a:lnSpc>
            </a:pPr>
            <a:endParaRPr lang="en-US" altLang="en-US" sz="2800" dirty="0" smtClean="0"/>
          </a:p>
        </p:txBody>
      </p:sp>
      <p:sp>
        <p:nvSpPr>
          <p:cNvPr id="232452" name="Text Box 4"/>
          <p:cNvSpPr txBox="1">
            <a:spLocks noChangeArrowheads="1"/>
          </p:cNvSpPr>
          <p:nvPr/>
        </p:nvSpPr>
        <p:spPr bwMode="auto">
          <a:xfrm>
            <a:off x="2015981" y="3920705"/>
            <a:ext cx="5257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2400" b="0" dirty="0">
                <a:solidFill>
                  <a:srgbClr val="FF0066"/>
                </a:solidFill>
                <a:latin typeface="+mn-lt"/>
              </a:rPr>
              <a:t>A Little Math is need to understand</a:t>
            </a:r>
            <a:r>
              <a:rPr lang="en-US" altLang="en-US" b="0" dirty="0">
                <a:solidFill>
                  <a:srgbClr val="FF0066"/>
                </a:solidFill>
                <a:latin typeface="+mn-lt"/>
              </a:rPr>
              <a:t> </a:t>
            </a:r>
          </a:p>
        </p:txBody>
      </p:sp>
      <p:sp>
        <p:nvSpPr>
          <p:cNvPr id="232453" name="Text Box 5"/>
          <p:cNvSpPr txBox="1">
            <a:spLocks noChangeArrowheads="1"/>
          </p:cNvSpPr>
          <p:nvPr/>
        </p:nvSpPr>
        <p:spPr bwMode="auto">
          <a:xfrm>
            <a:off x="4419600" y="5208588"/>
            <a:ext cx="25942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2000" b="0" dirty="0">
                <a:solidFill>
                  <a:srgbClr val="FF0066"/>
                </a:solidFill>
                <a:latin typeface="+mn-lt"/>
              </a:rPr>
              <a:t>Only a Little I promise!</a:t>
            </a:r>
          </a:p>
        </p:txBody>
      </p:sp>
      <p:pic>
        <p:nvPicPr>
          <p:cNvPr id="232454" name="Picture 6" descr="MCj042445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7703" y="2487439"/>
            <a:ext cx="1600200" cy="169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455" name="Picture 7" descr="MCj042447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4695825"/>
            <a:ext cx="167957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456" name="Picture 8" descr="MCj0423838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635" y="3433760"/>
            <a:ext cx="148272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Rectangle 9"/>
          <p:cNvSpPr>
            <a:spLocks noChangeArrowheads="1"/>
          </p:cNvSpPr>
          <p:nvPr/>
        </p:nvSpPr>
        <p:spPr bwMode="auto">
          <a:xfrm>
            <a:off x="609600" y="2514600"/>
            <a:ext cx="58674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lnSpc>
                <a:spcPct val="80000"/>
              </a:lnSpc>
              <a:spcBef>
                <a:spcPct val="20000"/>
              </a:spcBef>
              <a:buFontTx/>
              <a:buChar char="•"/>
            </a:pPr>
            <a:r>
              <a:rPr lang="en-US" altLang="en-US" sz="2000" b="0" dirty="0">
                <a:latin typeface="+mn-lt"/>
              </a:rPr>
              <a:t>This Approach is called </a:t>
            </a:r>
            <a:r>
              <a:rPr lang="en-US" altLang="en-US" sz="2000" dirty="0">
                <a:latin typeface="+mn-lt"/>
              </a:rPr>
              <a:t>LCAO-MO</a:t>
            </a:r>
            <a:r>
              <a:rPr lang="en-US" altLang="en-US" sz="2000" b="0" dirty="0">
                <a:latin typeface="+mn-lt"/>
              </a:rPr>
              <a:t> </a:t>
            </a:r>
          </a:p>
          <a:p>
            <a:pPr eaLnBrk="1" hangingPunct="1">
              <a:lnSpc>
                <a:spcPct val="80000"/>
              </a:lnSpc>
              <a:spcBef>
                <a:spcPct val="20000"/>
              </a:spcBef>
            </a:pPr>
            <a:r>
              <a:rPr lang="en-US" altLang="en-US" sz="2000" b="0" dirty="0">
                <a:latin typeface="+mn-lt"/>
              </a:rPr>
              <a:t>(</a:t>
            </a:r>
            <a:r>
              <a:rPr lang="en-US" altLang="en-US" sz="2000" dirty="0">
                <a:latin typeface="+mn-lt"/>
              </a:rPr>
              <a:t>L</a:t>
            </a:r>
            <a:r>
              <a:rPr lang="en-US" altLang="en-US" sz="2000" b="0" dirty="0">
                <a:latin typeface="+mn-lt"/>
              </a:rPr>
              <a:t>inear </a:t>
            </a:r>
            <a:r>
              <a:rPr lang="en-US" altLang="en-US" sz="2000" dirty="0">
                <a:latin typeface="+mn-lt"/>
              </a:rPr>
              <a:t>C</a:t>
            </a:r>
            <a:r>
              <a:rPr lang="en-US" altLang="en-US" sz="2000" b="0" dirty="0">
                <a:latin typeface="+mn-lt"/>
              </a:rPr>
              <a:t>ombination of </a:t>
            </a:r>
            <a:r>
              <a:rPr lang="en-US" altLang="en-US" sz="2000" dirty="0">
                <a:latin typeface="+mn-lt"/>
              </a:rPr>
              <a:t>A</a:t>
            </a:r>
            <a:r>
              <a:rPr lang="en-US" altLang="en-US" sz="2000" b="0" dirty="0">
                <a:latin typeface="+mn-lt"/>
              </a:rPr>
              <a:t>tomic </a:t>
            </a:r>
            <a:r>
              <a:rPr lang="en-US" altLang="en-US" sz="2000" dirty="0">
                <a:latin typeface="+mn-lt"/>
              </a:rPr>
              <a:t>O</a:t>
            </a:r>
            <a:r>
              <a:rPr lang="en-US" altLang="en-US" sz="2000" b="0" dirty="0">
                <a:latin typeface="+mn-lt"/>
              </a:rPr>
              <a:t>rbitals to </a:t>
            </a:r>
            <a:r>
              <a:rPr lang="en-US" altLang="en-US" sz="2000" dirty="0">
                <a:latin typeface="+mn-lt"/>
              </a:rPr>
              <a:t>P</a:t>
            </a:r>
            <a:r>
              <a:rPr lang="en-US" altLang="en-US" sz="2000" b="0" dirty="0">
                <a:latin typeface="+mn-lt"/>
              </a:rPr>
              <a:t>roduce </a:t>
            </a:r>
            <a:r>
              <a:rPr lang="en-US" altLang="en-US" sz="2000" dirty="0">
                <a:latin typeface="+mn-lt"/>
              </a:rPr>
              <a:t>M</a:t>
            </a:r>
            <a:r>
              <a:rPr lang="en-US" altLang="en-US" sz="2000" b="0" dirty="0">
                <a:latin typeface="+mn-lt"/>
              </a:rPr>
              <a:t>olecular </a:t>
            </a:r>
            <a:r>
              <a:rPr lang="en-US" altLang="en-US" sz="2000" dirty="0">
                <a:latin typeface="+mn-lt"/>
              </a:rPr>
              <a:t>O</a:t>
            </a:r>
            <a:r>
              <a:rPr lang="en-US" altLang="en-US" sz="2000" b="0" dirty="0">
                <a:latin typeface="+mn-lt"/>
              </a:rPr>
              <a:t>rbitals)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32454"/>
                                        </p:tgtEl>
                                        <p:attrNameLst>
                                          <p:attrName>style.visibility</p:attrName>
                                        </p:attrNameLst>
                                      </p:cBhvr>
                                      <p:to>
                                        <p:strVal val="visible"/>
                                      </p:to>
                                    </p:set>
                                    <p:animEffect transition="in" filter="dissolve">
                                      <p:cBhvr>
                                        <p:cTn id="7" dur="500"/>
                                        <p:tgtEl>
                                          <p:spTgt spid="2324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232452"/>
                                        </p:tgtEl>
                                        <p:attrNameLst>
                                          <p:attrName>style.visibility</p:attrName>
                                        </p:attrNameLst>
                                      </p:cBhvr>
                                      <p:to>
                                        <p:strVal val="visible"/>
                                      </p:to>
                                    </p:set>
                                    <p:animEffect transition="in" filter="fade">
                                      <p:cBhvr>
                                        <p:cTn id="12" dur="800" decel="100000"/>
                                        <p:tgtEl>
                                          <p:spTgt spid="232452"/>
                                        </p:tgtEl>
                                      </p:cBhvr>
                                    </p:animEffect>
                                    <p:anim calcmode="lin" valueType="num">
                                      <p:cBhvr>
                                        <p:cTn id="13" dur="800" decel="100000" fill="hold"/>
                                        <p:tgtEl>
                                          <p:spTgt spid="232452"/>
                                        </p:tgtEl>
                                        <p:attrNameLst>
                                          <p:attrName>style.rotation</p:attrName>
                                        </p:attrNameLst>
                                      </p:cBhvr>
                                      <p:tavLst>
                                        <p:tav tm="0">
                                          <p:val>
                                            <p:fltVal val="-90"/>
                                          </p:val>
                                        </p:tav>
                                        <p:tav tm="100000">
                                          <p:val>
                                            <p:fltVal val="0"/>
                                          </p:val>
                                        </p:tav>
                                      </p:tavLst>
                                    </p:anim>
                                    <p:anim calcmode="lin" valueType="num">
                                      <p:cBhvr>
                                        <p:cTn id="14" dur="800" decel="100000" fill="hold"/>
                                        <p:tgtEl>
                                          <p:spTgt spid="232452"/>
                                        </p:tgtEl>
                                        <p:attrNameLst>
                                          <p:attrName>ppt_x</p:attrName>
                                        </p:attrNameLst>
                                      </p:cBhvr>
                                      <p:tavLst>
                                        <p:tav tm="0">
                                          <p:val>
                                            <p:strVal val="#ppt_x+0.4"/>
                                          </p:val>
                                        </p:tav>
                                        <p:tav tm="100000">
                                          <p:val>
                                            <p:strVal val="#ppt_x-0.05"/>
                                          </p:val>
                                        </p:tav>
                                      </p:tavLst>
                                    </p:anim>
                                    <p:anim calcmode="lin" valueType="num">
                                      <p:cBhvr>
                                        <p:cTn id="15" dur="800" decel="100000" fill="hold"/>
                                        <p:tgtEl>
                                          <p:spTgt spid="232452"/>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32452"/>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32452"/>
                                        </p:tgtEl>
                                        <p:attrNameLst>
                                          <p:attrName>ppt_y</p:attrName>
                                        </p:attrNameLst>
                                      </p:cBhvr>
                                      <p:tavLst>
                                        <p:tav tm="0">
                                          <p:val>
                                            <p:strVal val="#ppt_y+0.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232455"/>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2456"/>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34" presetClass="entr" presetSubtype="0" fill="hold" grpId="0" nodeType="clickEffect">
                                  <p:stCondLst>
                                    <p:cond delay="0"/>
                                  </p:stCondLst>
                                  <p:childTnLst>
                                    <p:set>
                                      <p:cBhvr>
                                        <p:cTn id="27" dur="1" fill="hold">
                                          <p:stCondLst>
                                            <p:cond delay="0"/>
                                          </p:stCondLst>
                                        </p:cTn>
                                        <p:tgtEl>
                                          <p:spTgt spid="232453"/>
                                        </p:tgtEl>
                                        <p:attrNameLst>
                                          <p:attrName>style.visibility</p:attrName>
                                        </p:attrNameLst>
                                      </p:cBhvr>
                                      <p:to>
                                        <p:strVal val="visible"/>
                                      </p:to>
                                    </p:set>
                                    <p:anim from="(-#ppt_w/2)" to="(#ppt_x)" calcmode="lin" valueType="num">
                                      <p:cBhvr>
                                        <p:cTn id="28" dur="600" fill="hold">
                                          <p:stCondLst>
                                            <p:cond delay="0"/>
                                          </p:stCondLst>
                                        </p:cTn>
                                        <p:tgtEl>
                                          <p:spTgt spid="232453"/>
                                        </p:tgtEl>
                                        <p:attrNameLst>
                                          <p:attrName>ppt_x</p:attrName>
                                        </p:attrNameLst>
                                      </p:cBhvr>
                                    </p:anim>
                                    <p:anim from="0" to="-1.0" calcmode="lin" valueType="num">
                                      <p:cBhvr>
                                        <p:cTn id="29" dur="200" decel="50000" autoRev="1" fill="hold">
                                          <p:stCondLst>
                                            <p:cond delay="600"/>
                                          </p:stCondLst>
                                        </p:cTn>
                                        <p:tgtEl>
                                          <p:spTgt spid="232453"/>
                                        </p:tgtEl>
                                        <p:attrNameLst>
                                          <p:attrName>xshear</p:attrName>
                                        </p:attrNameLst>
                                      </p:cBhvr>
                                    </p:anim>
                                    <p:animScale>
                                      <p:cBhvr>
                                        <p:cTn id="30" dur="200" decel="100000" autoRev="1" fill="hold">
                                          <p:stCondLst>
                                            <p:cond delay="600"/>
                                          </p:stCondLst>
                                        </p:cTn>
                                        <p:tgtEl>
                                          <p:spTgt spid="232453"/>
                                        </p:tgtEl>
                                      </p:cBhvr>
                                      <p:from x="100000" y="100000"/>
                                      <p:to x="80000" y="100000"/>
                                    </p:animScale>
                                    <p:anim by="(#ppt_h/3+#ppt_w*0.1)" calcmode="lin" valueType="num">
                                      <p:cBhvr additive="sum">
                                        <p:cTn id="31" dur="200" decel="100000" autoRev="1" fill="hold">
                                          <p:stCondLst>
                                            <p:cond delay="600"/>
                                          </p:stCondLst>
                                        </p:cTn>
                                        <p:tgtEl>
                                          <p:spTgt spid="23245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2" grpId="0"/>
      <p:bldP spid="2324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822325" y="46760"/>
            <a:ext cx="69062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3200" b="0" dirty="0">
                <a:solidFill>
                  <a:srgbClr val="FF0000"/>
                </a:solidFill>
                <a:latin typeface="+mn-lt"/>
              </a:rPr>
              <a:t>How to impress your friends and family!</a:t>
            </a:r>
            <a:r>
              <a:rPr lang="en-US" altLang="en-US" dirty="0">
                <a:solidFill>
                  <a:srgbClr val="FF0000"/>
                </a:solidFill>
                <a:latin typeface="+mn-lt"/>
              </a:rPr>
              <a:t>  </a:t>
            </a:r>
          </a:p>
        </p:txBody>
      </p:sp>
      <p:sp>
        <p:nvSpPr>
          <p:cNvPr id="6147" name="Text Box 3"/>
          <p:cNvSpPr txBox="1">
            <a:spLocks noChangeArrowheads="1"/>
          </p:cNvSpPr>
          <p:nvPr/>
        </p:nvSpPr>
        <p:spPr bwMode="auto">
          <a:xfrm>
            <a:off x="3124200" y="682625"/>
            <a:ext cx="46802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3200" b="0" i="1" dirty="0">
                <a:solidFill>
                  <a:srgbClr val="FF0000"/>
                </a:solidFill>
                <a:latin typeface="+mn-lt"/>
              </a:rPr>
              <a:t>Making Molecular Orbitals</a:t>
            </a:r>
            <a:r>
              <a:rPr lang="en-US" altLang="en-US" dirty="0">
                <a:solidFill>
                  <a:srgbClr val="FF0000"/>
                </a:solidFill>
                <a:latin typeface="+mn-lt"/>
              </a:rPr>
              <a:t> </a:t>
            </a:r>
          </a:p>
        </p:txBody>
      </p:sp>
      <p:pic>
        <p:nvPicPr>
          <p:cNvPr id="614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028825"/>
            <a:ext cx="769620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9" name="Group 6"/>
          <p:cNvGrpSpPr>
            <a:grpSpLocks/>
          </p:cNvGrpSpPr>
          <p:nvPr/>
        </p:nvGrpSpPr>
        <p:grpSpPr bwMode="auto">
          <a:xfrm>
            <a:off x="4800600" y="1509713"/>
            <a:ext cx="1905000" cy="700087"/>
            <a:chOff x="3024" y="528"/>
            <a:chExt cx="1200" cy="441"/>
          </a:xfrm>
        </p:grpSpPr>
        <p:sp>
          <p:nvSpPr>
            <p:cNvPr id="6155" name="Text Box 7"/>
            <p:cNvSpPr txBox="1">
              <a:spLocks noChangeArrowheads="1"/>
            </p:cNvSpPr>
            <p:nvPr/>
          </p:nvSpPr>
          <p:spPr bwMode="auto">
            <a:xfrm>
              <a:off x="3216" y="528"/>
              <a:ext cx="960" cy="249"/>
            </a:xfrm>
            <a:prstGeom prst="rect">
              <a:avLst/>
            </a:prstGeom>
            <a:noFill/>
            <a:ln w="28575">
              <a:solidFill>
                <a:srgbClr val="F51605"/>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spcBef>
                  <a:spcPct val="50000"/>
                </a:spcBef>
              </a:pPr>
              <a:r>
                <a:rPr lang="en-US" altLang="en-US" sz="1800" b="0">
                  <a:solidFill>
                    <a:srgbClr val="FF0000"/>
                  </a:solidFill>
                  <a:latin typeface="Times" panose="02020603050405020304" pitchFamily="18" charset="0"/>
                  <a:cs typeface="Arial" panose="020B0604020202020204" pitchFamily="34" charset="0"/>
                </a:rPr>
                <a:t>Antibonding</a:t>
              </a:r>
            </a:p>
          </p:txBody>
        </p:sp>
        <p:sp>
          <p:nvSpPr>
            <p:cNvPr id="6156" name="Line 8"/>
            <p:cNvSpPr>
              <a:spLocks noChangeShapeType="1"/>
            </p:cNvSpPr>
            <p:nvPr/>
          </p:nvSpPr>
          <p:spPr bwMode="auto">
            <a:xfrm rot="19906641" flipH="1">
              <a:off x="3024" y="825"/>
              <a:ext cx="240" cy="96"/>
            </a:xfrm>
            <a:prstGeom prst="line">
              <a:avLst/>
            </a:prstGeom>
            <a:noFill/>
            <a:ln w="28575">
              <a:solidFill>
                <a:srgbClr val="F51605"/>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57" name="Line 9"/>
            <p:cNvSpPr>
              <a:spLocks noChangeShapeType="1"/>
            </p:cNvSpPr>
            <p:nvPr/>
          </p:nvSpPr>
          <p:spPr bwMode="auto">
            <a:xfrm rot="13784667" flipH="1">
              <a:off x="4056" y="801"/>
              <a:ext cx="240" cy="96"/>
            </a:xfrm>
            <a:prstGeom prst="line">
              <a:avLst/>
            </a:prstGeom>
            <a:noFill/>
            <a:ln w="28575">
              <a:solidFill>
                <a:srgbClr val="F51605"/>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150" name="Group 10"/>
          <p:cNvGrpSpPr>
            <a:grpSpLocks/>
          </p:cNvGrpSpPr>
          <p:nvPr/>
        </p:nvGrpSpPr>
        <p:grpSpPr bwMode="auto">
          <a:xfrm>
            <a:off x="4876800" y="5167313"/>
            <a:ext cx="1905000" cy="547687"/>
            <a:chOff x="3120" y="2736"/>
            <a:chExt cx="1104" cy="345"/>
          </a:xfrm>
        </p:grpSpPr>
        <p:sp>
          <p:nvSpPr>
            <p:cNvPr id="6152" name="Text Box 11"/>
            <p:cNvSpPr txBox="1">
              <a:spLocks noChangeArrowheads="1"/>
            </p:cNvSpPr>
            <p:nvPr/>
          </p:nvSpPr>
          <p:spPr bwMode="auto">
            <a:xfrm>
              <a:off x="3312" y="2832"/>
              <a:ext cx="624" cy="249"/>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spcBef>
                  <a:spcPct val="50000"/>
                </a:spcBef>
              </a:pPr>
              <a:r>
                <a:rPr lang="en-US" altLang="en-US" sz="1800" b="0">
                  <a:solidFill>
                    <a:schemeClr val="accent2"/>
                  </a:solidFill>
                  <a:latin typeface="Times" panose="02020603050405020304" pitchFamily="18" charset="0"/>
                  <a:cs typeface="Arial" panose="020B0604020202020204" pitchFamily="34" charset="0"/>
                </a:rPr>
                <a:t>Bonding</a:t>
              </a:r>
            </a:p>
          </p:txBody>
        </p:sp>
        <p:sp>
          <p:nvSpPr>
            <p:cNvPr id="6153" name="Line 12"/>
            <p:cNvSpPr>
              <a:spLocks noChangeShapeType="1"/>
            </p:cNvSpPr>
            <p:nvPr/>
          </p:nvSpPr>
          <p:spPr bwMode="auto">
            <a:xfrm rot="3134012" flipH="1">
              <a:off x="3048" y="2808"/>
              <a:ext cx="240" cy="96"/>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54" name="Line 13"/>
            <p:cNvSpPr>
              <a:spLocks noChangeShapeType="1"/>
            </p:cNvSpPr>
            <p:nvPr/>
          </p:nvSpPr>
          <p:spPr bwMode="auto">
            <a:xfrm rot="10963753" flipH="1">
              <a:off x="3984" y="2832"/>
              <a:ext cx="240" cy="96"/>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6151" name="Text Box 14"/>
          <p:cNvSpPr txBox="1">
            <a:spLocks noChangeArrowheads="1"/>
          </p:cNvSpPr>
          <p:nvPr/>
        </p:nvSpPr>
        <p:spPr bwMode="auto">
          <a:xfrm>
            <a:off x="457200" y="6261100"/>
            <a:ext cx="5340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n-US" altLang="en-US" sz="1800" b="0" dirty="0">
                <a:solidFill>
                  <a:srgbClr val="FF0000"/>
                </a:solidFill>
                <a:cs typeface="Arial" panose="020B0604020202020204" pitchFamily="34" charset="0"/>
              </a:rPr>
              <a:t>In this case, the energies of the A.O.’s are identical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28600" y="1066800"/>
            <a:ext cx="8534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sz="2000" b="0" dirty="0"/>
              <a:t>The lowest energy state of two isolated hydrogen atoms is two 1s orbitals each with one electron.  As the nuclei approach each other, the lowest energy state becomes a </a:t>
            </a:r>
            <a:r>
              <a:rPr lang="en-AU" altLang="en-US" sz="2000" b="0" i="1" dirty="0">
                <a:solidFill>
                  <a:srgbClr val="FF0000"/>
                </a:solidFill>
              </a:rPr>
              <a:t>molecular orbital</a:t>
            </a:r>
            <a:r>
              <a:rPr lang="en-AU" altLang="en-US" sz="2000" b="0" dirty="0">
                <a:solidFill>
                  <a:srgbClr val="FF0000"/>
                </a:solidFill>
              </a:rPr>
              <a:t> </a:t>
            </a:r>
            <a:r>
              <a:rPr lang="en-AU" altLang="en-US" sz="2000" b="0" dirty="0"/>
              <a:t>containing two paired electrons.</a:t>
            </a:r>
            <a:endParaRPr lang="en-AU" altLang="en-US" sz="1800" b="0" dirty="0"/>
          </a:p>
        </p:txBody>
      </p:sp>
      <p:pic>
        <p:nvPicPr>
          <p:cNvPr id="7171" name="Picture 3" descr="H2_3-21G_400p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133600"/>
            <a:ext cx="5715000"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948" name="Picture 4" descr="H2_3-21G_360p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133600"/>
            <a:ext cx="5715000"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949" name="Picture 5" descr="H2_3-21G_340p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133600"/>
            <a:ext cx="5715000"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6"/>
          <p:cNvSpPr txBox="1">
            <a:spLocks noChangeArrowheads="1"/>
          </p:cNvSpPr>
          <p:nvPr/>
        </p:nvSpPr>
        <p:spPr bwMode="auto">
          <a:xfrm>
            <a:off x="266700" y="285895"/>
            <a:ext cx="8077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ctr"/>
            <a:r>
              <a:rPr lang="en-AU" altLang="en-US" sz="4000" b="0" dirty="0">
                <a:solidFill>
                  <a:srgbClr val="FF0000"/>
                </a:solidFill>
                <a:latin typeface="+mn-lt"/>
              </a:rPr>
              <a:t>Molecular Orbital of H</a:t>
            </a:r>
            <a:r>
              <a:rPr lang="en-AU" altLang="en-US" sz="4000" b="0" baseline="-25000" dirty="0">
                <a:solidFill>
                  <a:srgbClr val="FF0000"/>
                </a:solidFill>
                <a:latin typeface="+mn-lt"/>
              </a:rPr>
              <a:t>2</a:t>
            </a:r>
            <a:endParaRPr lang="en-AU" altLang="en-US" sz="4000" b="0" dirty="0">
              <a:solidFill>
                <a:srgbClr val="FF0000"/>
              </a:solidFill>
              <a:latin typeface="+mn-lt"/>
            </a:endParaRPr>
          </a:p>
        </p:txBody>
      </p:sp>
      <p:pic>
        <p:nvPicPr>
          <p:cNvPr id="210951" name="Picture 7" descr="H2_3-21G_32n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2133600"/>
            <a:ext cx="5715000"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952" name="Picture 8" descr="H2_3-21G_30n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2133600"/>
            <a:ext cx="5715000"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953" name="Picture 9" descr="H2_3-21G_280p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2133600"/>
            <a:ext cx="5715000"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954" name="Picture 10" descr="H2_3-21G_260p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2133600"/>
            <a:ext cx="5715000"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955" name="Picture 11" descr="H2_3-21G_240p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2600" y="2133600"/>
            <a:ext cx="5715000"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956" name="Picture 12" descr="H2_3-21G_220pm"/>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52600" y="2133600"/>
            <a:ext cx="5715000"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957" name="Picture 13" descr="H2_3-21G_200pm"/>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2600" y="2133600"/>
            <a:ext cx="5715000"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958" name="Picture 14" descr="H2_3-21G_180pm"/>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2600" y="2133600"/>
            <a:ext cx="5715000"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959" name="Picture 15" descr="H2_3-21G_160pm"/>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2600" y="2133600"/>
            <a:ext cx="5715000"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960" name="Picture 16" descr="H2_3-21G_140pm"/>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52600" y="2133600"/>
            <a:ext cx="5715000"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961" name="Picture 17" descr="H2_3-21G_120pm"/>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52600" y="2133600"/>
            <a:ext cx="5715000"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962" name="Picture 18" descr="H2_3-21G_100pm"/>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52600" y="2133600"/>
            <a:ext cx="5715000"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963" name="Picture 19" descr="H2_3-21G_080pm"/>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52600" y="2133600"/>
            <a:ext cx="5715000"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964" name="Picture 20" descr="H2_3-21G_074pm"/>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52600" y="2133600"/>
            <a:ext cx="5715000"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9" name="Text Box 21"/>
          <p:cNvSpPr txBox="1">
            <a:spLocks noChangeArrowheads="1"/>
          </p:cNvSpPr>
          <p:nvPr/>
        </p:nvSpPr>
        <p:spPr bwMode="auto">
          <a:xfrm>
            <a:off x="228600" y="5562600"/>
            <a:ext cx="8686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sz="2000" b="0" dirty="0">
                <a:latin typeface="+mn-lt"/>
              </a:rPr>
              <a:t>This lobe represents the orbital or </a:t>
            </a:r>
            <a:r>
              <a:rPr lang="en-AU" altLang="en-US" sz="2000" b="0" dirty="0" err="1">
                <a:latin typeface="+mn-lt"/>
              </a:rPr>
              <a:t>wavefunction</a:t>
            </a:r>
            <a:r>
              <a:rPr lang="en-AU" altLang="en-US" sz="2000" b="0" dirty="0">
                <a:latin typeface="+mn-lt"/>
              </a:rPr>
              <a:t> of the electrons </a:t>
            </a:r>
            <a:r>
              <a:rPr lang="en-AU" altLang="en-US" sz="2000" b="0" i="1" dirty="0">
                <a:latin typeface="+mn-lt"/>
              </a:rPr>
              <a:t>delocalized</a:t>
            </a:r>
            <a:r>
              <a:rPr lang="en-AU" altLang="en-US" sz="2000" b="0" dirty="0">
                <a:latin typeface="+mn-lt"/>
              </a:rPr>
              <a:t> around the two protons.  This is a </a:t>
            </a:r>
            <a:r>
              <a:rPr lang="en-AU" altLang="en-US" sz="2000" b="0" u="sng" dirty="0">
                <a:latin typeface="+mn-lt"/>
              </a:rPr>
              <a:t>bond</a:t>
            </a:r>
            <a:r>
              <a:rPr lang="en-AU" altLang="en-US" sz="2000" b="0" dirty="0">
                <a:latin typeface="+mn-lt"/>
              </a:rPr>
              <a:t>.  </a:t>
            </a:r>
            <a:endParaRPr lang="en-AU" altLang="en-US" sz="1800" b="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10948"/>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210949"/>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210951"/>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nodeType="afterEffect">
                                  <p:stCondLst>
                                    <p:cond delay="0"/>
                                  </p:stCondLst>
                                  <p:childTnLst>
                                    <p:set>
                                      <p:cBhvr>
                                        <p:cTn id="15" dur="1" fill="hold">
                                          <p:stCondLst>
                                            <p:cond delay="499"/>
                                          </p:stCondLst>
                                        </p:cTn>
                                        <p:tgtEl>
                                          <p:spTgt spid="210952"/>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nodeType="afterEffect">
                                  <p:stCondLst>
                                    <p:cond delay="0"/>
                                  </p:stCondLst>
                                  <p:childTnLst>
                                    <p:set>
                                      <p:cBhvr>
                                        <p:cTn id="18" dur="1" fill="hold">
                                          <p:stCondLst>
                                            <p:cond delay="499"/>
                                          </p:stCondLst>
                                        </p:cTn>
                                        <p:tgtEl>
                                          <p:spTgt spid="210953"/>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nodeType="afterEffect">
                                  <p:stCondLst>
                                    <p:cond delay="0"/>
                                  </p:stCondLst>
                                  <p:childTnLst>
                                    <p:set>
                                      <p:cBhvr>
                                        <p:cTn id="21" dur="1" fill="hold">
                                          <p:stCondLst>
                                            <p:cond delay="499"/>
                                          </p:stCondLst>
                                        </p:cTn>
                                        <p:tgtEl>
                                          <p:spTgt spid="210954"/>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nodeType="afterEffect">
                                  <p:stCondLst>
                                    <p:cond delay="0"/>
                                  </p:stCondLst>
                                  <p:childTnLst>
                                    <p:set>
                                      <p:cBhvr>
                                        <p:cTn id="24" dur="1" fill="hold">
                                          <p:stCondLst>
                                            <p:cond delay="499"/>
                                          </p:stCondLst>
                                        </p:cTn>
                                        <p:tgtEl>
                                          <p:spTgt spid="210955"/>
                                        </p:tgtEl>
                                        <p:attrNameLst>
                                          <p:attrName>style.visibility</p:attrName>
                                        </p:attrNameLst>
                                      </p:cBhvr>
                                      <p:to>
                                        <p:strVal val="visible"/>
                                      </p:to>
                                    </p:set>
                                  </p:childTnLst>
                                </p:cTn>
                              </p:par>
                            </p:childTnLst>
                          </p:cTn>
                        </p:par>
                        <p:par>
                          <p:cTn id="25" fill="hold" nodeType="afterGroup">
                            <p:stCondLst>
                              <p:cond delay="3500"/>
                            </p:stCondLst>
                            <p:childTnLst>
                              <p:par>
                                <p:cTn id="26" presetID="1" presetClass="entr" presetSubtype="0" fill="hold" nodeType="afterEffect">
                                  <p:stCondLst>
                                    <p:cond delay="0"/>
                                  </p:stCondLst>
                                  <p:childTnLst>
                                    <p:set>
                                      <p:cBhvr>
                                        <p:cTn id="27" dur="1" fill="hold">
                                          <p:stCondLst>
                                            <p:cond delay="499"/>
                                          </p:stCondLst>
                                        </p:cTn>
                                        <p:tgtEl>
                                          <p:spTgt spid="210956"/>
                                        </p:tgtEl>
                                        <p:attrNameLst>
                                          <p:attrName>style.visibility</p:attrName>
                                        </p:attrNameLst>
                                      </p:cBhvr>
                                      <p:to>
                                        <p:strVal val="visible"/>
                                      </p:to>
                                    </p:set>
                                  </p:childTnLst>
                                </p:cTn>
                              </p:par>
                            </p:childTnLst>
                          </p:cTn>
                        </p:par>
                        <p:par>
                          <p:cTn id="28" fill="hold" nodeType="afterGroup">
                            <p:stCondLst>
                              <p:cond delay="4000"/>
                            </p:stCondLst>
                            <p:childTnLst>
                              <p:par>
                                <p:cTn id="29" presetID="1" presetClass="entr" presetSubtype="0" fill="hold" nodeType="afterEffect">
                                  <p:stCondLst>
                                    <p:cond delay="0"/>
                                  </p:stCondLst>
                                  <p:childTnLst>
                                    <p:set>
                                      <p:cBhvr>
                                        <p:cTn id="30" dur="1" fill="hold">
                                          <p:stCondLst>
                                            <p:cond delay="499"/>
                                          </p:stCondLst>
                                        </p:cTn>
                                        <p:tgtEl>
                                          <p:spTgt spid="210957"/>
                                        </p:tgtEl>
                                        <p:attrNameLst>
                                          <p:attrName>style.visibility</p:attrName>
                                        </p:attrNameLst>
                                      </p:cBhvr>
                                      <p:to>
                                        <p:strVal val="visible"/>
                                      </p:to>
                                    </p:set>
                                  </p:childTnLst>
                                </p:cTn>
                              </p:par>
                            </p:childTnLst>
                          </p:cTn>
                        </p:par>
                        <p:par>
                          <p:cTn id="31" fill="hold" nodeType="afterGroup">
                            <p:stCondLst>
                              <p:cond delay="4500"/>
                            </p:stCondLst>
                            <p:childTnLst>
                              <p:par>
                                <p:cTn id="32" presetID="1" presetClass="entr" presetSubtype="0" fill="hold" nodeType="afterEffect">
                                  <p:stCondLst>
                                    <p:cond delay="0"/>
                                  </p:stCondLst>
                                  <p:childTnLst>
                                    <p:set>
                                      <p:cBhvr>
                                        <p:cTn id="33" dur="1" fill="hold">
                                          <p:stCondLst>
                                            <p:cond delay="499"/>
                                          </p:stCondLst>
                                        </p:cTn>
                                        <p:tgtEl>
                                          <p:spTgt spid="210958"/>
                                        </p:tgtEl>
                                        <p:attrNameLst>
                                          <p:attrName>style.visibility</p:attrName>
                                        </p:attrNameLst>
                                      </p:cBhvr>
                                      <p:to>
                                        <p:strVal val="visible"/>
                                      </p:to>
                                    </p:set>
                                  </p:childTnLst>
                                </p:cTn>
                              </p:par>
                            </p:childTnLst>
                          </p:cTn>
                        </p:par>
                        <p:par>
                          <p:cTn id="34" fill="hold" nodeType="afterGroup">
                            <p:stCondLst>
                              <p:cond delay="5000"/>
                            </p:stCondLst>
                            <p:childTnLst>
                              <p:par>
                                <p:cTn id="35" presetID="1" presetClass="entr" presetSubtype="0" fill="hold" nodeType="afterEffect">
                                  <p:stCondLst>
                                    <p:cond delay="0"/>
                                  </p:stCondLst>
                                  <p:childTnLst>
                                    <p:set>
                                      <p:cBhvr>
                                        <p:cTn id="36" dur="1" fill="hold">
                                          <p:stCondLst>
                                            <p:cond delay="499"/>
                                          </p:stCondLst>
                                        </p:cTn>
                                        <p:tgtEl>
                                          <p:spTgt spid="210959"/>
                                        </p:tgtEl>
                                        <p:attrNameLst>
                                          <p:attrName>style.visibility</p:attrName>
                                        </p:attrNameLst>
                                      </p:cBhvr>
                                      <p:to>
                                        <p:strVal val="visible"/>
                                      </p:to>
                                    </p:set>
                                  </p:childTnLst>
                                </p:cTn>
                              </p:par>
                            </p:childTnLst>
                          </p:cTn>
                        </p:par>
                        <p:par>
                          <p:cTn id="37" fill="hold" nodeType="afterGroup">
                            <p:stCondLst>
                              <p:cond delay="5500"/>
                            </p:stCondLst>
                            <p:childTnLst>
                              <p:par>
                                <p:cTn id="38" presetID="1" presetClass="entr" presetSubtype="0" fill="hold" nodeType="afterEffect">
                                  <p:stCondLst>
                                    <p:cond delay="0"/>
                                  </p:stCondLst>
                                  <p:childTnLst>
                                    <p:set>
                                      <p:cBhvr>
                                        <p:cTn id="39" dur="1" fill="hold">
                                          <p:stCondLst>
                                            <p:cond delay="499"/>
                                          </p:stCondLst>
                                        </p:cTn>
                                        <p:tgtEl>
                                          <p:spTgt spid="210960"/>
                                        </p:tgtEl>
                                        <p:attrNameLst>
                                          <p:attrName>style.visibility</p:attrName>
                                        </p:attrNameLst>
                                      </p:cBhvr>
                                      <p:to>
                                        <p:strVal val="visible"/>
                                      </p:to>
                                    </p:set>
                                  </p:childTnLst>
                                </p:cTn>
                              </p:par>
                            </p:childTnLst>
                          </p:cTn>
                        </p:par>
                        <p:par>
                          <p:cTn id="40" fill="hold" nodeType="afterGroup">
                            <p:stCondLst>
                              <p:cond delay="6000"/>
                            </p:stCondLst>
                            <p:childTnLst>
                              <p:par>
                                <p:cTn id="41" presetID="1" presetClass="entr" presetSubtype="0" fill="hold" nodeType="afterEffect">
                                  <p:stCondLst>
                                    <p:cond delay="0"/>
                                  </p:stCondLst>
                                  <p:childTnLst>
                                    <p:set>
                                      <p:cBhvr>
                                        <p:cTn id="42" dur="1" fill="hold">
                                          <p:stCondLst>
                                            <p:cond delay="499"/>
                                          </p:stCondLst>
                                        </p:cTn>
                                        <p:tgtEl>
                                          <p:spTgt spid="210961"/>
                                        </p:tgtEl>
                                        <p:attrNameLst>
                                          <p:attrName>style.visibility</p:attrName>
                                        </p:attrNameLst>
                                      </p:cBhvr>
                                      <p:to>
                                        <p:strVal val="visible"/>
                                      </p:to>
                                    </p:set>
                                  </p:childTnLst>
                                </p:cTn>
                              </p:par>
                            </p:childTnLst>
                          </p:cTn>
                        </p:par>
                        <p:par>
                          <p:cTn id="43" fill="hold" nodeType="afterGroup">
                            <p:stCondLst>
                              <p:cond delay="6500"/>
                            </p:stCondLst>
                            <p:childTnLst>
                              <p:par>
                                <p:cTn id="44" presetID="1" presetClass="entr" presetSubtype="0" fill="hold" nodeType="afterEffect">
                                  <p:stCondLst>
                                    <p:cond delay="0"/>
                                  </p:stCondLst>
                                  <p:childTnLst>
                                    <p:set>
                                      <p:cBhvr>
                                        <p:cTn id="45" dur="1" fill="hold">
                                          <p:stCondLst>
                                            <p:cond delay="499"/>
                                          </p:stCondLst>
                                        </p:cTn>
                                        <p:tgtEl>
                                          <p:spTgt spid="210962"/>
                                        </p:tgtEl>
                                        <p:attrNameLst>
                                          <p:attrName>style.visibility</p:attrName>
                                        </p:attrNameLst>
                                      </p:cBhvr>
                                      <p:to>
                                        <p:strVal val="visible"/>
                                      </p:to>
                                    </p:set>
                                  </p:childTnLst>
                                </p:cTn>
                              </p:par>
                            </p:childTnLst>
                          </p:cTn>
                        </p:par>
                        <p:par>
                          <p:cTn id="46" fill="hold" nodeType="afterGroup">
                            <p:stCondLst>
                              <p:cond delay="7000"/>
                            </p:stCondLst>
                            <p:childTnLst>
                              <p:par>
                                <p:cTn id="47" presetID="1" presetClass="entr" presetSubtype="0" fill="hold" nodeType="afterEffect">
                                  <p:stCondLst>
                                    <p:cond delay="0"/>
                                  </p:stCondLst>
                                  <p:childTnLst>
                                    <p:set>
                                      <p:cBhvr>
                                        <p:cTn id="48" dur="1" fill="hold">
                                          <p:stCondLst>
                                            <p:cond delay="499"/>
                                          </p:stCondLst>
                                        </p:cTn>
                                        <p:tgtEl>
                                          <p:spTgt spid="210963"/>
                                        </p:tgtEl>
                                        <p:attrNameLst>
                                          <p:attrName>style.visibility</p:attrName>
                                        </p:attrNameLst>
                                      </p:cBhvr>
                                      <p:to>
                                        <p:strVal val="visible"/>
                                      </p:to>
                                    </p:set>
                                  </p:childTnLst>
                                </p:cTn>
                              </p:par>
                            </p:childTnLst>
                          </p:cTn>
                        </p:par>
                        <p:par>
                          <p:cTn id="49" fill="hold" nodeType="afterGroup">
                            <p:stCondLst>
                              <p:cond delay="7500"/>
                            </p:stCondLst>
                            <p:childTnLst>
                              <p:par>
                                <p:cTn id="50" presetID="1" presetClass="entr" presetSubtype="0" fill="hold" nodeType="afterEffect">
                                  <p:stCondLst>
                                    <p:cond delay="0"/>
                                  </p:stCondLst>
                                  <p:childTnLst>
                                    <p:set>
                                      <p:cBhvr>
                                        <p:cTn id="51" dur="1" fill="hold">
                                          <p:stCondLst>
                                            <p:cond delay="499"/>
                                          </p:stCondLst>
                                        </p:cTn>
                                        <p:tgtEl>
                                          <p:spTgt spid="2109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34636" y="258980"/>
            <a:ext cx="807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ctr"/>
            <a:r>
              <a:rPr lang="en-AU" altLang="en-US" sz="3200" b="0" dirty="0">
                <a:solidFill>
                  <a:srgbClr val="FF0000"/>
                </a:solidFill>
                <a:latin typeface="+mn-lt"/>
              </a:rPr>
              <a:t>Quantum States in H</a:t>
            </a:r>
            <a:r>
              <a:rPr lang="en-AU" altLang="en-US" sz="3200" b="0" baseline="-25000" dirty="0">
                <a:solidFill>
                  <a:srgbClr val="FF0000"/>
                </a:solidFill>
                <a:latin typeface="+mn-lt"/>
              </a:rPr>
              <a:t>2 </a:t>
            </a:r>
            <a:r>
              <a:rPr lang="en-AU" altLang="en-US" sz="3200" b="0" dirty="0">
                <a:solidFill>
                  <a:srgbClr val="FF0000"/>
                </a:solidFill>
                <a:latin typeface="+mn-lt"/>
              </a:rPr>
              <a:t>(as computed)</a:t>
            </a:r>
          </a:p>
        </p:txBody>
      </p:sp>
      <p:sp>
        <p:nvSpPr>
          <p:cNvPr id="8196" name="Text Box 4"/>
          <p:cNvSpPr txBox="1">
            <a:spLocks noChangeArrowheads="1"/>
          </p:cNvSpPr>
          <p:nvPr/>
        </p:nvSpPr>
        <p:spPr bwMode="auto">
          <a:xfrm>
            <a:off x="215469" y="742985"/>
            <a:ext cx="8305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sz="2000" b="0" dirty="0"/>
              <a:t>H</a:t>
            </a:r>
            <a:r>
              <a:rPr lang="en-AU" altLang="en-US" sz="2000" b="0" baseline="-25000" dirty="0"/>
              <a:t>2</a:t>
            </a:r>
            <a:r>
              <a:rPr lang="en-AU" altLang="en-US" sz="2000" b="0" dirty="0"/>
              <a:t> also has other electronic quantum states with corresponding allowed energies.  These </a:t>
            </a:r>
            <a:r>
              <a:rPr lang="en-AU" altLang="en-US" sz="2000" b="0" i="1" dirty="0"/>
              <a:t>molecular orbitals</a:t>
            </a:r>
            <a:r>
              <a:rPr lang="en-AU" altLang="en-US" sz="2000" b="0" dirty="0"/>
              <a:t> have lobe structures and nodes just like atomic orbitals.</a:t>
            </a:r>
          </a:p>
        </p:txBody>
      </p:sp>
      <p:sp>
        <p:nvSpPr>
          <p:cNvPr id="8209" name="Text Box 17"/>
          <p:cNvSpPr txBox="1">
            <a:spLocks noChangeArrowheads="1"/>
          </p:cNvSpPr>
          <p:nvPr/>
        </p:nvSpPr>
        <p:spPr bwMode="auto">
          <a:xfrm>
            <a:off x="3329205" y="5524896"/>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a:solidFill>
                  <a:srgbClr val="FF0000"/>
                </a:solidFill>
                <a:latin typeface="Symbol" panose="05050102010706020507" pitchFamily="18" charset="2"/>
              </a:rPr>
              <a:t>­</a:t>
            </a:r>
          </a:p>
        </p:txBody>
      </p:sp>
      <p:sp>
        <p:nvSpPr>
          <p:cNvPr id="8210" name="Text Box 18"/>
          <p:cNvSpPr txBox="1">
            <a:spLocks noChangeArrowheads="1"/>
          </p:cNvSpPr>
          <p:nvPr/>
        </p:nvSpPr>
        <p:spPr bwMode="auto">
          <a:xfrm>
            <a:off x="932895" y="2253822"/>
            <a:ext cx="22860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b="0" dirty="0"/>
              <a:t>This diagram shows some allowed energy levels for </a:t>
            </a:r>
            <a:r>
              <a:rPr lang="en-AU" altLang="en-US" dirty="0">
                <a:solidFill>
                  <a:srgbClr val="FF0000"/>
                </a:solidFill>
              </a:rPr>
              <a:t>atomic H</a:t>
            </a:r>
            <a:r>
              <a:rPr lang="en-AU" altLang="en-US" b="0" dirty="0">
                <a:solidFill>
                  <a:srgbClr val="FF0000"/>
                </a:solidFill>
              </a:rPr>
              <a:t> </a:t>
            </a:r>
            <a:r>
              <a:rPr lang="en-AU" altLang="en-US" b="0" dirty="0" smtClean="0"/>
              <a:t>and</a:t>
            </a:r>
            <a:r>
              <a:rPr lang="en-AU" altLang="en-US" b="0" dirty="0" smtClean="0">
                <a:solidFill>
                  <a:srgbClr val="FF0000"/>
                </a:solidFill>
              </a:rPr>
              <a:t> </a:t>
            </a:r>
            <a:r>
              <a:rPr lang="en-AU" altLang="en-US" dirty="0">
                <a:solidFill>
                  <a:srgbClr val="FF0000"/>
                </a:solidFill>
              </a:rPr>
              <a:t>molecular H</a:t>
            </a:r>
            <a:r>
              <a:rPr lang="en-AU" altLang="en-US" baseline="-25000" dirty="0">
                <a:solidFill>
                  <a:srgbClr val="FF0000"/>
                </a:solidFill>
              </a:rPr>
              <a:t>2</a:t>
            </a:r>
            <a:r>
              <a:rPr lang="en-AU" altLang="en-US" b="0" dirty="0">
                <a:solidFill>
                  <a:srgbClr val="FF0000"/>
                </a:solidFill>
              </a:rPr>
              <a:t>.</a:t>
            </a:r>
          </a:p>
          <a:p>
            <a:endParaRPr lang="en-AU" altLang="en-US" b="0" dirty="0"/>
          </a:p>
          <a:p>
            <a:r>
              <a:rPr lang="en-AU" altLang="en-US" b="0" dirty="0"/>
              <a:t>(</a:t>
            </a:r>
            <a:r>
              <a:rPr lang="en-AU" altLang="en-US" b="0" i="1" dirty="0"/>
              <a:t>R</a:t>
            </a:r>
            <a:r>
              <a:rPr lang="en-AU" altLang="en-US" b="0" dirty="0"/>
              <a:t> = </a:t>
            </a:r>
            <a:r>
              <a:rPr lang="en-AU" altLang="en-US" b="0" dirty="0">
                <a:latin typeface="Symbol" panose="05050102010706020507" pitchFamily="18" charset="2"/>
              </a:rPr>
              <a:t>¥</a:t>
            </a:r>
            <a:r>
              <a:rPr lang="en-AU" altLang="en-US" b="0" dirty="0"/>
              <a:t> denotes the two atoms at “</a:t>
            </a:r>
            <a:r>
              <a:rPr lang="en-AU" altLang="en-US" b="0" i="1" dirty="0"/>
              <a:t>infinite separation</a:t>
            </a:r>
            <a:r>
              <a:rPr lang="en-AU" altLang="en-US" b="0" dirty="0"/>
              <a:t>” - no bond.)</a:t>
            </a:r>
          </a:p>
          <a:p>
            <a:endParaRPr lang="en-AU" altLang="en-US" b="0" dirty="0"/>
          </a:p>
          <a:p>
            <a:r>
              <a:rPr lang="en-AU" altLang="en-US" b="0" dirty="0"/>
              <a:t>The orbitals are filled with electrons </a:t>
            </a:r>
            <a:r>
              <a:rPr lang="en-AU" altLang="en-US" b="0" i="1" dirty="0"/>
              <a:t>starting with the lowest energy</a:t>
            </a:r>
            <a:r>
              <a:rPr lang="en-AU" altLang="en-US" b="0" dirty="0"/>
              <a:t>, just like atoms.</a:t>
            </a:r>
          </a:p>
        </p:txBody>
      </p:sp>
      <p:sp>
        <p:nvSpPr>
          <p:cNvPr id="8211" name="Text Box 19"/>
          <p:cNvSpPr txBox="1">
            <a:spLocks noChangeArrowheads="1"/>
          </p:cNvSpPr>
          <p:nvPr/>
        </p:nvSpPr>
        <p:spPr bwMode="auto">
          <a:xfrm>
            <a:off x="5872782" y="1721378"/>
            <a:ext cx="13117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ctr"/>
            <a:r>
              <a:rPr lang="en-AU" altLang="en-US" sz="1400" dirty="0"/>
              <a:t>0.735 Å</a:t>
            </a:r>
          </a:p>
          <a:p>
            <a:pPr algn="ctr"/>
            <a:r>
              <a:rPr lang="en-AU" altLang="en-US" sz="1400" dirty="0"/>
              <a:t>(H</a:t>
            </a:r>
            <a:r>
              <a:rPr lang="en-AU" altLang="en-US" sz="1400" baseline="-25000" dirty="0"/>
              <a:t>2</a:t>
            </a:r>
            <a:r>
              <a:rPr lang="en-AU" altLang="en-US" sz="1400" dirty="0"/>
              <a:t>)</a:t>
            </a:r>
            <a:endParaRPr lang="en-AU" altLang="en-US" sz="1400" i="1" dirty="0">
              <a:latin typeface="Times New Roman" panose="02020603050405020304" pitchFamily="18" charset="0"/>
            </a:endParaRPr>
          </a:p>
        </p:txBody>
      </p:sp>
      <p:sp>
        <p:nvSpPr>
          <p:cNvPr id="30" name="Text Box 7"/>
          <p:cNvSpPr txBox="1">
            <a:spLocks noChangeArrowheads="1"/>
          </p:cNvSpPr>
          <p:nvPr/>
        </p:nvSpPr>
        <p:spPr bwMode="auto">
          <a:xfrm>
            <a:off x="7935551" y="2023596"/>
            <a:ext cx="91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ctr"/>
            <a:r>
              <a:rPr lang="en-AU" altLang="en-US" sz="1400" i="1" dirty="0">
                <a:solidFill>
                  <a:srgbClr val="FF0000"/>
                </a:solidFill>
              </a:rPr>
              <a:t>R</a:t>
            </a:r>
            <a:r>
              <a:rPr lang="en-AU" altLang="en-US" sz="1400" dirty="0">
                <a:solidFill>
                  <a:srgbClr val="FF0000"/>
                </a:solidFill>
              </a:rPr>
              <a:t> = </a:t>
            </a:r>
            <a:r>
              <a:rPr lang="en-AU" altLang="en-US" sz="1400" dirty="0">
                <a:solidFill>
                  <a:srgbClr val="FF0000"/>
                </a:solidFill>
                <a:latin typeface="Symbol" panose="05050102010706020507" pitchFamily="18" charset="2"/>
              </a:rPr>
              <a:t>¥</a:t>
            </a:r>
            <a:endParaRPr lang="en-AU" altLang="en-US" sz="1400" dirty="0">
              <a:solidFill>
                <a:srgbClr val="FF0000"/>
              </a:solidFill>
            </a:endParaRPr>
          </a:p>
          <a:p>
            <a:pPr algn="ctr"/>
            <a:r>
              <a:rPr lang="en-AU" altLang="en-US" sz="1400" dirty="0">
                <a:solidFill>
                  <a:srgbClr val="FF0000"/>
                </a:solidFill>
              </a:rPr>
              <a:t>(H)</a:t>
            </a:r>
            <a:endParaRPr lang="en-AU" altLang="en-US" sz="1400" dirty="0">
              <a:latin typeface="Times New Roman" panose="02020603050405020304" pitchFamily="18" charset="0"/>
            </a:endParaRPr>
          </a:p>
        </p:txBody>
      </p:sp>
      <p:sp>
        <p:nvSpPr>
          <p:cNvPr id="8194" name="Rectangle 2"/>
          <p:cNvSpPr>
            <a:spLocks noChangeArrowheads="1"/>
          </p:cNvSpPr>
          <p:nvPr/>
        </p:nvSpPr>
        <p:spPr bwMode="auto">
          <a:xfrm>
            <a:off x="3962400" y="1735754"/>
            <a:ext cx="4968185" cy="4941887"/>
          </a:xfrm>
          <a:prstGeom prst="rect">
            <a:avLst/>
          </a:prstGeom>
          <a:noFill/>
          <a:ln w="9525">
            <a:solidFill>
              <a:schemeClr val="tx1"/>
            </a:solidFill>
            <a:miter lim="800000"/>
            <a:headEnd/>
            <a:tailEnd/>
          </a:ln>
        </p:spPr>
        <p:txBody>
          <a:bodyPr wrap="none" anchor="ct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endParaRPr lang="en-AU" altLang="en-US" dirty="0">
              <a:solidFill>
                <a:srgbClr val="0070C0"/>
              </a:solidFill>
              <a:latin typeface="Symbol" panose="05050102010706020507" pitchFamily="18" charset="2"/>
            </a:endParaRPr>
          </a:p>
        </p:txBody>
      </p:sp>
      <p:sp>
        <p:nvSpPr>
          <p:cNvPr id="8197" name="Text Box 5"/>
          <p:cNvSpPr txBox="1">
            <a:spLocks noChangeArrowheads="1"/>
          </p:cNvSpPr>
          <p:nvPr/>
        </p:nvSpPr>
        <p:spPr bwMode="auto">
          <a:xfrm>
            <a:off x="4220902" y="5039519"/>
            <a:ext cx="50551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dirty="0">
                <a:solidFill>
                  <a:srgbClr val="FF0000"/>
                </a:solidFill>
              </a:rPr>
              <a:t>1s</a:t>
            </a:r>
            <a:endParaRPr lang="en-AU" altLang="en-US" i="1" dirty="0">
              <a:solidFill>
                <a:srgbClr val="FF0000"/>
              </a:solidFill>
              <a:latin typeface="Times New Roman" panose="02020603050405020304" pitchFamily="18" charset="0"/>
            </a:endParaRPr>
          </a:p>
        </p:txBody>
      </p:sp>
      <p:sp>
        <p:nvSpPr>
          <p:cNvPr id="8198" name="Text Box 6"/>
          <p:cNvSpPr txBox="1">
            <a:spLocks noChangeArrowheads="1"/>
          </p:cNvSpPr>
          <p:nvPr/>
        </p:nvSpPr>
        <p:spPr bwMode="auto">
          <a:xfrm>
            <a:off x="4260925" y="2797969"/>
            <a:ext cx="46549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dirty="0">
                <a:solidFill>
                  <a:srgbClr val="FF0000"/>
                </a:solidFill>
              </a:rPr>
              <a:t>2s</a:t>
            </a:r>
            <a:endParaRPr lang="en-AU" altLang="en-US" i="1" dirty="0">
              <a:solidFill>
                <a:srgbClr val="FF0000"/>
              </a:solidFill>
              <a:latin typeface="Times New Roman" panose="02020603050405020304" pitchFamily="18" charset="0"/>
            </a:endParaRPr>
          </a:p>
        </p:txBody>
      </p:sp>
      <p:sp>
        <p:nvSpPr>
          <p:cNvPr id="8199" name="Text Box 7"/>
          <p:cNvSpPr txBox="1">
            <a:spLocks noChangeArrowheads="1"/>
          </p:cNvSpPr>
          <p:nvPr/>
        </p:nvSpPr>
        <p:spPr bwMode="auto">
          <a:xfrm>
            <a:off x="4006685" y="1991563"/>
            <a:ext cx="10337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ctr"/>
            <a:r>
              <a:rPr lang="en-AU" altLang="en-US" sz="1400" i="1" dirty="0">
                <a:solidFill>
                  <a:srgbClr val="FF0000"/>
                </a:solidFill>
              </a:rPr>
              <a:t>R</a:t>
            </a:r>
            <a:r>
              <a:rPr lang="en-AU" altLang="en-US" sz="1400" dirty="0">
                <a:solidFill>
                  <a:srgbClr val="FF0000"/>
                </a:solidFill>
              </a:rPr>
              <a:t> = </a:t>
            </a:r>
            <a:r>
              <a:rPr lang="en-AU" altLang="en-US" sz="1400" dirty="0">
                <a:solidFill>
                  <a:srgbClr val="FF0000"/>
                </a:solidFill>
                <a:latin typeface="Symbol" panose="05050102010706020507" pitchFamily="18" charset="2"/>
              </a:rPr>
              <a:t>¥</a:t>
            </a:r>
            <a:endParaRPr lang="en-AU" altLang="en-US" sz="1400" dirty="0">
              <a:solidFill>
                <a:srgbClr val="FF0000"/>
              </a:solidFill>
            </a:endParaRPr>
          </a:p>
          <a:p>
            <a:pPr algn="ctr"/>
            <a:r>
              <a:rPr lang="en-AU" altLang="en-US" sz="1400" dirty="0">
                <a:solidFill>
                  <a:srgbClr val="FF0000"/>
                </a:solidFill>
              </a:rPr>
              <a:t>(H)</a:t>
            </a:r>
            <a:endParaRPr lang="en-AU" altLang="en-US" sz="1400" dirty="0">
              <a:latin typeface="Times New Roman" panose="02020603050405020304" pitchFamily="18" charset="0"/>
            </a:endParaRPr>
          </a:p>
        </p:txBody>
      </p:sp>
      <p:sp>
        <p:nvSpPr>
          <p:cNvPr id="8205" name="Line 13"/>
          <p:cNvSpPr>
            <a:spLocks noChangeShapeType="1"/>
          </p:cNvSpPr>
          <p:nvPr/>
        </p:nvSpPr>
        <p:spPr bwMode="auto">
          <a:xfrm flipH="1" flipV="1">
            <a:off x="5005563" y="2986160"/>
            <a:ext cx="1285212" cy="430394"/>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06" name="Line 14"/>
          <p:cNvSpPr>
            <a:spLocks noChangeShapeType="1"/>
          </p:cNvSpPr>
          <p:nvPr/>
        </p:nvSpPr>
        <p:spPr bwMode="auto">
          <a:xfrm flipH="1">
            <a:off x="4977572" y="4684280"/>
            <a:ext cx="1334337" cy="531812"/>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07" name="Line 15"/>
          <p:cNvSpPr>
            <a:spLocks noChangeShapeType="1"/>
          </p:cNvSpPr>
          <p:nvPr/>
        </p:nvSpPr>
        <p:spPr bwMode="auto">
          <a:xfrm flipH="1" flipV="1">
            <a:off x="5005565" y="5269129"/>
            <a:ext cx="1393852" cy="663575"/>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12" name="Line 20"/>
          <p:cNvSpPr>
            <a:spLocks noChangeShapeType="1"/>
          </p:cNvSpPr>
          <p:nvPr/>
        </p:nvSpPr>
        <p:spPr bwMode="auto">
          <a:xfrm>
            <a:off x="4632480" y="5231607"/>
            <a:ext cx="3519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3" name="Line 21"/>
          <p:cNvSpPr>
            <a:spLocks noChangeShapeType="1"/>
          </p:cNvSpPr>
          <p:nvPr/>
        </p:nvSpPr>
        <p:spPr bwMode="auto">
          <a:xfrm>
            <a:off x="4653651" y="2986160"/>
            <a:ext cx="3519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5" name="Line 23"/>
          <p:cNvSpPr>
            <a:spLocks noChangeShapeType="1"/>
          </p:cNvSpPr>
          <p:nvPr/>
        </p:nvSpPr>
        <p:spPr bwMode="auto">
          <a:xfrm>
            <a:off x="6311909" y="4674181"/>
            <a:ext cx="3519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6" name="Line 24"/>
          <p:cNvSpPr>
            <a:spLocks noChangeShapeType="1"/>
          </p:cNvSpPr>
          <p:nvPr/>
        </p:nvSpPr>
        <p:spPr bwMode="auto">
          <a:xfrm>
            <a:off x="6311909" y="3416554"/>
            <a:ext cx="3519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7" name="Line 25"/>
          <p:cNvSpPr>
            <a:spLocks noChangeShapeType="1"/>
          </p:cNvSpPr>
          <p:nvPr/>
        </p:nvSpPr>
        <p:spPr bwMode="auto">
          <a:xfrm>
            <a:off x="6352722" y="2285206"/>
            <a:ext cx="3519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Rectangle 1"/>
          <p:cNvSpPr/>
          <p:nvPr/>
        </p:nvSpPr>
        <p:spPr>
          <a:xfrm>
            <a:off x="6329657" y="5531698"/>
            <a:ext cx="269300" cy="400110"/>
          </a:xfrm>
          <a:prstGeom prst="rect">
            <a:avLst/>
          </a:prstGeom>
        </p:spPr>
        <p:txBody>
          <a:bodyPr wrap="none">
            <a:spAutoFit/>
          </a:bodyPr>
          <a:lstStyle/>
          <a:p>
            <a:r>
              <a:rPr lang="en-AU" altLang="en-US" sz="2000" dirty="0" smtClean="0">
                <a:solidFill>
                  <a:srgbClr val="002060"/>
                </a:solidFill>
                <a:latin typeface="Symbol" panose="05050102010706020507" pitchFamily="18" charset="2"/>
                <a:sym typeface="Symbol" panose="05050102010706020507" pitchFamily="18" charset="2"/>
              </a:rPr>
              <a:t></a:t>
            </a:r>
            <a:endParaRPr lang="en-AU" altLang="en-US" sz="2000" dirty="0">
              <a:solidFill>
                <a:srgbClr val="002060"/>
              </a:solidFill>
              <a:latin typeface="Symbol" panose="05050102010706020507" pitchFamily="18" charset="2"/>
            </a:endParaRPr>
          </a:p>
        </p:txBody>
      </p:sp>
      <p:sp>
        <p:nvSpPr>
          <p:cNvPr id="28" name="Text Box 5"/>
          <p:cNvSpPr txBox="1">
            <a:spLocks noChangeArrowheads="1"/>
          </p:cNvSpPr>
          <p:nvPr/>
        </p:nvSpPr>
        <p:spPr bwMode="auto">
          <a:xfrm>
            <a:off x="8220931" y="5057268"/>
            <a:ext cx="42798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dirty="0">
                <a:solidFill>
                  <a:srgbClr val="FF0000"/>
                </a:solidFill>
              </a:rPr>
              <a:t>1s</a:t>
            </a:r>
            <a:endParaRPr lang="en-AU" altLang="en-US" i="1" dirty="0">
              <a:solidFill>
                <a:srgbClr val="FF0000"/>
              </a:solidFill>
              <a:latin typeface="Times New Roman" panose="02020603050405020304" pitchFamily="18" charset="0"/>
            </a:endParaRPr>
          </a:p>
        </p:txBody>
      </p:sp>
      <p:sp>
        <p:nvSpPr>
          <p:cNvPr id="29" name="Text Box 6"/>
          <p:cNvSpPr txBox="1">
            <a:spLocks noChangeArrowheads="1"/>
          </p:cNvSpPr>
          <p:nvPr/>
        </p:nvSpPr>
        <p:spPr bwMode="auto">
          <a:xfrm>
            <a:off x="8310609" y="2869387"/>
            <a:ext cx="41810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dirty="0">
                <a:solidFill>
                  <a:srgbClr val="FF0000"/>
                </a:solidFill>
              </a:rPr>
              <a:t>2s</a:t>
            </a:r>
            <a:endParaRPr lang="en-AU" altLang="en-US" i="1" dirty="0">
              <a:solidFill>
                <a:srgbClr val="FF0000"/>
              </a:solidFill>
              <a:latin typeface="Times New Roman" panose="02020603050405020304" pitchFamily="18" charset="0"/>
            </a:endParaRPr>
          </a:p>
        </p:txBody>
      </p:sp>
      <p:sp>
        <p:nvSpPr>
          <p:cNvPr id="31" name="Line 20"/>
          <p:cNvSpPr>
            <a:spLocks noChangeShapeType="1"/>
          </p:cNvSpPr>
          <p:nvPr/>
        </p:nvSpPr>
        <p:spPr bwMode="auto">
          <a:xfrm>
            <a:off x="7847846" y="5240625"/>
            <a:ext cx="3519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21"/>
          <p:cNvSpPr>
            <a:spLocks noChangeShapeType="1"/>
          </p:cNvSpPr>
          <p:nvPr/>
        </p:nvSpPr>
        <p:spPr bwMode="auto">
          <a:xfrm>
            <a:off x="7852666" y="2986160"/>
            <a:ext cx="3519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12"/>
          <p:cNvSpPr>
            <a:spLocks noChangeShapeType="1"/>
          </p:cNvSpPr>
          <p:nvPr/>
        </p:nvSpPr>
        <p:spPr bwMode="auto">
          <a:xfrm rot="10800000" flipH="1" flipV="1">
            <a:off x="6704636" y="2301519"/>
            <a:ext cx="1148030" cy="674249"/>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Line 13"/>
          <p:cNvSpPr>
            <a:spLocks noChangeShapeType="1"/>
          </p:cNvSpPr>
          <p:nvPr/>
        </p:nvSpPr>
        <p:spPr bwMode="auto">
          <a:xfrm rot="10800000" flipH="1">
            <a:off x="6673509" y="2992079"/>
            <a:ext cx="1179157" cy="410257"/>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14"/>
          <p:cNvSpPr>
            <a:spLocks noChangeShapeType="1"/>
          </p:cNvSpPr>
          <p:nvPr/>
        </p:nvSpPr>
        <p:spPr bwMode="auto">
          <a:xfrm rot="10800000" flipH="1" flipV="1">
            <a:off x="6693424" y="4676201"/>
            <a:ext cx="1133251" cy="564424"/>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 name="Line 24"/>
          <p:cNvSpPr>
            <a:spLocks noChangeShapeType="1"/>
          </p:cNvSpPr>
          <p:nvPr/>
        </p:nvSpPr>
        <p:spPr bwMode="auto">
          <a:xfrm>
            <a:off x="6446493" y="5932704"/>
            <a:ext cx="3519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13"/>
          <p:cNvSpPr>
            <a:spLocks noChangeShapeType="1"/>
          </p:cNvSpPr>
          <p:nvPr/>
        </p:nvSpPr>
        <p:spPr bwMode="auto">
          <a:xfrm rot="10800000" flipH="1">
            <a:off x="6819578" y="5253251"/>
            <a:ext cx="1002272" cy="679452"/>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13"/>
          <p:cNvSpPr>
            <a:spLocks noChangeShapeType="1"/>
          </p:cNvSpPr>
          <p:nvPr/>
        </p:nvSpPr>
        <p:spPr bwMode="auto">
          <a:xfrm rot="10800000" flipH="1">
            <a:off x="5105400" y="2293090"/>
            <a:ext cx="1206509" cy="644579"/>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1900238"/>
            <a:ext cx="9144000" cy="4941887"/>
          </a:xfrm>
          <a:prstGeom prst="rect">
            <a:avLst/>
          </a:prstGeom>
          <a:noFill/>
          <a:ln w="9525">
            <a:solidFill>
              <a:schemeClr val="tx1"/>
            </a:solidFill>
            <a:miter lim="800000"/>
            <a:headEnd/>
            <a:tailEnd/>
          </a:ln>
        </p:spPr>
        <p:txBody>
          <a:bodyPr wrap="none" anchor="ct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endParaRPr lang="en-AU" altLang="en-US" dirty="0">
              <a:solidFill>
                <a:srgbClr val="0070C0"/>
              </a:solidFill>
              <a:latin typeface="Symbol" panose="05050102010706020507" pitchFamily="18" charset="2"/>
            </a:endParaRPr>
          </a:p>
        </p:txBody>
      </p:sp>
      <p:sp>
        <p:nvSpPr>
          <p:cNvPr id="8195" name="Text Box 3"/>
          <p:cNvSpPr txBox="1">
            <a:spLocks noChangeArrowheads="1"/>
          </p:cNvSpPr>
          <p:nvPr/>
        </p:nvSpPr>
        <p:spPr bwMode="auto">
          <a:xfrm>
            <a:off x="-34636" y="258980"/>
            <a:ext cx="807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ctr"/>
            <a:r>
              <a:rPr lang="en-AU" altLang="en-US" sz="3200" b="0" dirty="0">
                <a:solidFill>
                  <a:srgbClr val="FF0000"/>
                </a:solidFill>
                <a:latin typeface="+mn-lt"/>
              </a:rPr>
              <a:t>Quantum States in H</a:t>
            </a:r>
            <a:r>
              <a:rPr lang="en-AU" altLang="en-US" sz="3200" b="0" baseline="-25000" dirty="0">
                <a:solidFill>
                  <a:srgbClr val="FF0000"/>
                </a:solidFill>
                <a:latin typeface="+mn-lt"/>
              </a:rPr>
              <a:t>2 </a:t>
            </a:r>
            <a:r>
              <a:rPr lang="en-AU" altLang="en-US" sz="3200" b="0" dirty="0">
                <a:solidFill>
                  <a:srgbClr val="FF0000"/>
                </a:solidFill>
                <a:latin typeface="+mn-lt"/>
              </a:rPr>
              <a:t>(as computed)</a:t>
            </a:r>
          </a:p>
        </p:txBody>
      </p:sp>
      <p:sp>
        <p:nvSpPr>
          <p:cNvPr id="8196" name="Text Box 4"/>
          <p:cNvSpPr txBox="1">
            <a:spLocks noChangeArrowheads="1"/>
          </p:cNvSpPr>
          <p:nvPr/>
        </p:nvSpPr>
        <p:spPr bwMode="auto">
          <a:xfrm>
            <a:off x="228600" y="908050"/>
            <a:ext cx="8305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sz="2000" b="0" dirty="0"/>
              <a:t>H</a:t>
            </a:r>
            <a:r>
              <a:rPr lang="en-AU" altLang="en-US" sz="2000" b="0" baseline="-25000" dirty="0"/>
              <a:t>2</a:t>
            </a:r>
            <a:r>
              <a:rPr lang="en-AU" altLang="en-US" sz="2000" b="0" dirty="0"/>
              <a:t> also has other electronic quantum states with corresponding allowed energies.  These </a:t>
            </a:r>
            <a:r>
              <a:rPr lang="en-AU" altLang="en-US" sz="2000" b="0" i="1" dirty="0"/>
              <a:t>molecular orbitals</a:t>
            </a:r>
            <a:r>
              <a:rPr lang="en-AU" altLang="en-US" sz="2000" b="0" dirty="0"/>
              <a:t> have lobe structures and nodes just like atomic orbitals.</a:t>
            </a:r>
          </a:p>
        </p:txBody>
      </p:sp>
      <p:sp>
        <p:nvSpPr>
          <p:cNvPr id="8197" name="Text Box 5"/>
          <p:cNvSpPr txBox="1">
            <a:spLocks noChangeArrowheads="1"/>
          </p:cNvSpPr>
          <p:nvPr/>
        </p:nvSpPr>
        <p:spPr bwMode="auto">
          <a:xfrm>
            <a:off x="31173" y="5501083"/>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dirty="0">
                <a:solidFill>
                  <a:srgbClr val="FF0000"/>
                </a:solidFill>
              </a:rPr>
              <a:t>1s</a:t>
            </a:r>
            <a:endParaRPr lang="en-AU" altLang="en-US" i="1" dirty="0">
              <a:solidFill>
                <a:srgbClr val="FF0000"/>
              </a:solidFill>
              <a:latin typeface="Times New Roman" panose="02020603050405020304" pitchFamily="18" charset="0"/>
            </a:endParaRPr>
          </a:p>
        </p:txBody>
      </p:sp>
      <p:sp>
        <p:nvSpPr>
          <p:cNvPr id="8198" name="Text Box 6"/>
          <p:cNvSpPr txBox="1">
            <a:spLocks noChangeArrowheads="1"/>
          </p:cNvSpPr>
          <p:nvPr/>
        </p:nvSpPr>
        <p:spPr bwMode="auto">
          <a:xfrm>
            <a:off x="31173" y="3259533"/>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dirty="0">
                <a:solidFill>
                  <a:srgbClr val="FF0000"/>
                </a:solidFill>
              </a:rPr>
              <a:t>2s</a:t>
            </a:r>
            <a:endParaRPr lang="en-AU" altLang="en-US" i="1" dirty="0">
              <a:solidFill>
                <a:srgbClr val="FF0000"/>
              </a:solidFill>
              <a:latin typeface="Times New Roman" panose="02020603050405020304" pitchFamily="18" charset="0"/>
            </a:endParaRPr>
          </a:p>
        </p:txBody>
      </p:sp>
      <p:sp>
        <p:nvSpPr>
          <p:cNvPr id="8199" name="Text Box 7"/>
          <p:cNvSpPr txBox="1">
            <a:spLocks noChangeArrowheads="1"/>
          </p:cNvSpPr>
          <p:nvPr/>
        </p:nvSpPr>
        <p:spPr bwMode="auto">
          <a:xfrm>
            <a:off x="66460" y="2061764"/>
            <a:ext cx="914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ctr"/>
            <a:r>
              <a:rPr lang="en-AU" altLang="en-US" i="1" dirty="0">
                <a:solidFill>
                  <a:srgbClr val="FF0000"/>
                </a:solidFill>
              </a:rPr>
              <a:t>R</a:t>
            </a:r>
            <a:r>
              <a:rPr lang="en-AU" altLang="en-US" dirty="0">
                <a:solidFill>
                  <a:srgbClr val="FF0000"/>
                </a:solidFill>
              </a:rPr>
              <a:t> = </a:t>
            </a:r>
            <a:r>
              <a:rPr lang="en-AU" altLang="en-US" dirty="0">
                <a:solidFill>
                  <a:srgbClr val="FF0000"/>
                </a:solidFill>
                <a:latin typeface="Symbol" panose="05050102010706020507" pitchFamily="18" charset="2"/>
              </a:rPr>
              <a:t>¥</a:t>
            </a:r>
            <a:endParaRPr lang="en-AU" altLang="en-US" dirty="0">
              <a:solidFill>
                <a:srgbClr val="FF0000"/>
              </a:solidFill>
            </a:endParaRPr>
          </a:p>
          <a:p>
            <a:pPr algn="ctr"/>
            <a:r>
              <a:rPr lang="en-AU" altLang="en-US" dirty="0">
                <a:solidFill>
                  <a:srgbClr val="FF0000"/>
                </a:solidFill>
              </a:rPr>
              <a:t>(H)</a:t>
            </a:r>
            <a:endParaRPr lang="en-AU" altLang="en-US" dirty="0">
              <a:latin typeface="Times New Roman" panose="02020603050405020304" pitchFamily="18" charset="0"/>
            </a:endParaRPr>
          </a:p>
        </p:txBody>
      </p:sp>
      <p:grpSp>
        <p:nvGrpSpPr>
          <p:cNvPr id="3" name="Group 2"/>
          <p:cNvGrpSpPr/>
          <p:nvPr/>
        </p:nvGrpSpPr>
        <p:grpSpPr>
          <a:xfrm>
            <a:off x="4522139" y="1914525"/>
            <a:ext cx="2313926" cy="4899818"/>
            <a:chOff x="6148388" y="2057400"/>
            <a:chExt cx="2309812" cy="4978400"/>
          </a:xfrm>
          <a:noFill/>
        </p:grpSpPr>
        <p:pic>
          <p:nvPicPr>
            <p:cNvPr id="8200" name="Picture 8" descr="H2_3-21G 1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8388" y="5673725"/>
              <a:ext cx="2309812" cy="1362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201" name="Picture 9" descr="H2_3-21G 1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8388" y="4495800"/>
              <a:ext cx="2309812" cy="1362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202" name="Picture 10" descr="H2_3-21G 2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8388" y="2057400"/>
              <a:ext cx="2309812" cy="1362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203" name="Picture 11" descr="H2_3-21G 2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48388" y="3286521"/>
              <a:ext cx="2309812" cy="1362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8204" name="Line 12"/>
          <p:cNvSpPr>
            <a:spLocks noChangeShapeType="1"/>
          </p:cNvSpPr>
          <p:nvPr/>
        </p:nvSpPr>
        <p:spPr bwMode="auto">
          <a:xfrm flipH="1">
            <a:off x="1122580" y="2748358"/>
            <a:ext cx="2435225" cy="688975"/>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05" name="Line 13"/>
          <p:cNvSpPr>
            <a:spLocks noChangeShapeType="1"/>
          </p:cNvSpPr>
          <p:nvPr/>
        </p:nvSpPr>
        <p:spPr bwMode="auto">
          <a:xfrm flipH="1" flipV="1">
            <a:off x="1065718" y="3470130"/>
            <a:ext cx="2378075" cy="407988"/>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06" name="Line 14"/>
          <p:cNvSpPr>
            <a:spLocks noChangeShapeType="1"/>
          </p:cNvSpPr>
          <p:nvPr/>
        </p:nvSpPr>
        <p:spPr bwMode="auto">
          <a:xfrm flipH="1">
            <a:off x="1026825" y="5145844"/>
            <a:ext cx="2455863" cy="531812"/>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07" name="Line 15"/>
          <p:cNvSpPr>
            <a:spLocks noChangeShapeType="1"/>
          </p:cNvSpPr>
          <p:nvPr/>
        </p:nvSpPr>
        <p:spPr bwMode="auto">
          <a:xfrm flipH="1" flipV="1">
            <a:off x="1078346" y="5730693"/>
            <a:ext cx="2565400" cy="663575"/>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09" name="Text Box 17"/>
          <p:cNvSpPr txBox="1">
            <a:spLocks noChangeArrowheads="1"/>
          </p:cNvSpPr>
          <p:nvPr/>
        </p:nvSpPr>
        <p:spPr bwMode="auto">
          <a:xfrm>
            <a:off x="3329205" y="5524896"/>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AU" altLang="en-US">
                <a:solidFill>
                  <a:srgbClr val="FF0000"/>
                </a:solidFill>
                <a:latin typeface="Symbol" panose="05050102010706020507" pitchFamily="18" charset="2"/>
              </a:rPr>
              <a:t>­</a:t>
            </a:r>
          </a:p>
        </p:txBody>
      </p:sp>
      <p:sp>
        <p:nvSpPr>
          <p:cNvPr id="8211" name="Text Box 19"/>
          <p:cNvSpPr txBox="1">
            <a:spLocks noChangeArrowheads="1"/>
          </p:cNvSpPr>
          <p:nvPr/>
        </p:nvSpPr>
        <p:spPr bwMode="auto">
          <a:xfrm>
            <a:off x="3421279" y="1977303"/>
            <a:ext cx="914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ctr"/>
            <a:r>
              <a:rPr lang="en-AU" altLang="en-US" dirty="0"/>
              <a:t>0.735 Å</a:t>
            </a:r>
          </a:p>
          <a:p>
            <a:pPr algn="ctr"/>
            <a:r>
              <a:rPr lang="en-AU" altLang="en-US" dirty="0"/>
              <a:t>(H</a:t>
            </a:r>
            <a:r>
              <a:rPr lang="en-AU" altLang="en-US" baseline="-25000" dirty="0"/>
              <a:t>2</a:t>
            </a:r>
            <a:r>
              <a:rPr lang="en-AU" altLang="en-US" dirty="0"/>
              <a:t>)</a:t>
            </a:r>
            <a:endParaRPr lang="en-AU" altLang="en-US" i="1" dirty="0">
              <a:latin typeface="Times New Roman" panose="02020603050405020304" pitchFamily="18" charset="0"/>
            </a:endParaRPr>
          </a:p>
        </p:txBody>
      </p:sp>
      <p:sp>
        <p:nvSpPr>
          <p:cNvPr id="8212" name="Line 20"/>
          <p:cNvSpPr>
            <a:spLocks noChangeShapeType="1"/>
          </p:cNvSpPr>
          <p:nvPr/>
        </p:nvSpPr>
        <p:spPr bwMode="auto">
          <a:xfrm>
            <a:off x="391680" y="5693171"/>
            <a:ext cx="6477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3" name="Line 21"/>
          <p:cNvSpPr>
            <a:spLocks noChangeShapeType="1"/>
          </p:cNvSpPr>
          <p:nvPr/>
        </p:nvSpPr>
        <p:spPr bwMode="auto">
          <a:xfrm>
            <a:off x="430646" y="3447724"/>
            <a:ext cx="6477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4" name="Line 22"/>
          <p:cNvSpPr>
            <a:spLocks noChangeShapeType="1"/>
          </p:cNvSpPr>
          <p:nvPr/>
        </p:nvSpPr>
        <p:spPr bwMode="auto">
          <a:xfrm>
            <a:off x="3682207" y="6394268"/>
            <a:ext cx="6477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5" name="Line 23"/>
          <p:cNvSpPr>
            <a:spLocks noChangeShapeType="1"/>
          </p:cNvSpPr>
          <p:nvPr/>
        </p:nvSpPr>
        <p:spPr bwMode="auto">
          <a:xfrm>
            <a:off x="3564300" y="5145844"/>
            <a:ext cx="6477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6" name="Line 24"/>
          <p:cNvSpPr>
            <a:spLocks noChangeShapeType="1"/>
          </p:cNvSpPr>
          <p:nvPr/>
        </p:nvSpPr>
        <p:spPr bwMode="auto">
          <a:xfrm>
            <a:off x="3499067" y="3855712"/>
            <a:ext cx="6477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7" name="Line 25"/>
          <p:cNvSpPr>
            <a:spLocks noChangeShapeType="1"/>
          </p:cNvSpPr>
          <p:nvPr/>
        </p:nvSpPr>
        <p:spPr bwMode="auto">
          <a:xfrm>
            <a:off x="3557805" y="2746770"/>
            <a:ext cx="6477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Rectangle 1"/>
          <p:cNvSpPr/>
          <p:nvPr/>
        </p:nvSpPr>
        <p:spPr>
          <a:xfrm>
            <a:off x="3730391" y="5994158"/>
            <a:ext cx="495649" cy="400110"/>
          </a:xfrm>
          <a:prstGeom prst="rect">
            <a:avLst/>
          </a:prstGeom>
        </p:spPr>
        <p:txBody>
          <a:bodyPr wrap="none">
            <a:spAutoFit/>
          </a:bodyPr>
          <a:lstStyle/>
          <a:p>
            <a:r>
              <a:rPr lang="en-AU" altLang="en-US" sz="2000" dirty="0" smtClean="0">
                <a:solidFill>
                  <a:srgbClr val="002060"/>
                </a:solidFill>
                <a:latin typeface="Symbol" panose="05050102010706020507" pitchFamily="18" charset="2"/>
                <a:sym typeface="Symbol" panose="05050102010706020507" pitchFamily="18" charset="2"/>
              </a:rPr>
              <a:t></a:t>
            </a:r>
            <a:endParaRPr lang="en-AU" altLang="en-US" sz="2000" dirty="0">
              <a:solidFill>
                <a:srgbClr val="002060"/>
              </a:solidFill>
              <a:latin typeface="Symbol" panose="05050102010706020507" pitchFamily="18" charset="2"/>
            </a:endParaRPr>
          </a:p>
        </p:txBody>
      </p:sp>
    </p:spTree>
    <p:extLst>
      <p:ext uri="{BB962C8B-B14F-4D97-AF65-F5344CB8AC3E}">
        <p14:creationId xmlns:p14="http://schemas.microsoft.com/office/powerpoint/2010/main" val="23611810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12840</TotalTime>
  <Words>3828</Words>
  <Application>Microsoft Office PowerPoint</Application>
  <PresentationFormat>On-screen Show (4:3)</PresentationFormat>
  <Paragraphs>746</Paragraphs>
  <Slides>46</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7" baseType="lpstr">
      <vt:lpstr>Calibri</vt:lpstr>
      <vt:lpstr>Cambria Math</vt:lpstr>
      <vt:lpstr>Symbol</vt:lpstr>
      <vt:lpstr>Arial</vt:lpstr>
      <vt:lpstr>Script MT Bold</vt:lpstr>
      <vt:lpstr>Times</vt:lpstr>
      <vt:lpstr>Arial Rounded MT Bold</vt:lpstr>
      <vt:lpstr>Times New Roman</vt:lpstr>
      <vt:lpstr>Calibri Light</vt:lpstr>
      <vt:lpstr>Office Theme</vt:lpstr>
      <vt:lpstr>Document</vt:lpstr>
      <vt:lpstr>Molecular Orbital Theory</vt:lpstr>
      <vt:lpstr>Molecular Orbital Theory</vt:lpstr>
      <vt:lpstr>PowerPoint Presentation</vt:lpstr>
      <vt:lpstr>PowerPoint Presentation</vt:lpstr>
      <vt:lpstr>Diatomic Molecular Orbital Theory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Windsor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Preferred Customer</dc:creator>
  <cp:lastModifiedBy>Mike</cp:lastModifiedBy>
  <cp:revision>1447</cp:revision>
  <dcterms:created xsi:type="dcterms:W3CDTF">2002-01-09T00:05:04Z</dcterms:created>
  <dcterms:modified xsi:type="dcterms:W3CDTF">2014-09-08T03:10:09Z</dcterms:modified>
</cp:coreProperties>
</file>